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Lst>
  <p:notesMasterIdLst>
    <p:notesMasterId r:id="rId61"/>
  </p:notesMasterIdLst>
  <p:sldIdLst>
    <p:sldId id="296"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303" r:id="rId36"/>
    <p:sldId id="304" r:id="rId37"/>
    <p:sldId id="305" r:id="rId38"/>
    <p:sldId id="279" r:id="rId39"/>
    <p:sldId id="301" r:id="rId40"/>
    <p:sldId id="302" r:id="rId41"/>
    <p:sldId id="300" r:id="rId42"/>
    <p:sldId id="280" r:id="rId43"/>
    <p:sldId id="307" r:id="rId44"/>
    <p:sldId id="306" r:id="rId45"/>
    <p:sldId id="284" r:id="rId46"/>
    <p:sldId id="285" r:id="rId47"/>
    <p:sldId id="281" r:id="rId48"/>
    <p:sldId id="312" r:id="rId49"/>
    <p:sldId id="313" r:id="rId50"/>
    <p:sldId id="311" r:id="rId51"/>
    <p:sldId id="314" r:id="rId52"/>
    <p:sldId id="315" r:id="rId53"/>
    <p:sldId id="286" r:id="rId54"/>
    <p:sldId id="297" r:id="rId55"/>
    <p:sldId id="298" r:id="rId56"/>
    <p:sldId id="299" r:id="rId57"/>
    <p:sldId id="292" r:id="rId58"/>
    <p:sldId id="293" r:id="rId59"/>
    <p:sldId id="29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2A9F54-B36F-43BD-A0F2-B200136C2B12}" v="132" dt="2021-06-20T08:35:23.641"/>
    <p1510:client id="{B0CB4F42-FF7F-4CF5-A774-809CAC5409EE}" v="88" dt="2021-06-20T11:05:01.6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03"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604"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605"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606"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607"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608"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8B1AA920-5FCE-429B-844C-7149D9ED779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noRot="1" noChangeAspect="1"/>
          </p:cNvSpPr>
          <p:nvPr>
            <p:ph type="sldImg"/>
          </p:nvPr>
        </p:nvSpPr>
        <p:spPr>
          <a:xfrm>
            <a:off x="685800" y="1143000"/>
            <a:ext cx="5486400" cy="3086100"/>
          </a:xfrm>
          <a:prstGeom prst="rect">
            <a:avLst/>
          </a:prstGeom>
        </p:spPr>
      </p:sp>
      <p:sp>
        <p:nvSpPr>
          <p:cNvPr id="817"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18"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15245EB-6174-4A92-AEEA-E8D128AB2C7A}" type="slidenum">
              <a:rPr lang="en-US" sz="1200" b="0" strike="noStrike" spc="-1">
                <a:solidFill>
                  <a:srgbClr val="000000"/>
                </a:solidFill>
                <a:latin typeface="Times New Roman"/>
                <a:ea typeface="+mn-ea"/>
              </a:rPr>
              <a:t>1</a:t>
            </a:fld>
            <a:endParaRPr lang="en-US" sz="1200" b="0" strike="noStrike" spc="-1">
              <a:latin typeface="Arial"/>
            </a:endParaRPr>
          </a:p>
        </p:txBody>
      </p:sp>
    </p:spTree>
    <p:extLst>
      <p:ext uri="{BB962C8B-B14F-4D97-AF65-F5344CB8AC3E}">
        <p14:creationId xmlns:p14="http://schemas.microsoft.com/office/powerpoint/2010/main" val="3977754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PlaceHolder 1"/>
          <p:cNvSpPr>
            <a:spLocks noGrp="1" noRot="1" noChangeAspect="1"/>
          </p:cNvSpPr>
          <p:nvPr>
            <p:ph type="sldImg"/>
          </p:nvPr>
        </p:nvSpPr>
        <p:spPr>
          <a:xfrm>
            <a:off x="685800" y="1143000"/>
            <a:ext cx="5486400" cy="3086100"/>
          </a:xfrm>
          <a:prstGeom prst="rect">
            <a:avLst/>
          </a:prstGeom>
        </p:spPr>
      </p:sp>
      <p:sp>
        <p:nvSpPr>
          <p:cNvPr id="844"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45"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5833770-27D2-4EB0-B15B-20CF33EB6D8C}" type="slidenum">
              <a:rPr lang="en-US" sz="1200" b="0" strike="noStrike" spc="-1">
                <a:solidFill>
                  <a:srgbClr val="000000"/>
                </a:solidFill>
                <a:latin typeface="Times New Roman"/>
                <a:ea typeface="+mn-ea"/>
              </a:rPr>
              <a:t>12</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p:spPr>
      </p:sp>
      <p:sp>
        <p:nvSpPr>
          <p:cNvPr id="847"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48"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046151A-541A-42AE-9BFB-DFB620A6D524}" type="slidenum">
              <a:rPr lang="en-US" sz="1200" b="0" strike="noStrike" spc="-1">
                <a:solidFill>
                  <a:srgbClr val="000000"/>
                </a:solidFill>
                <a:latin typeface="Times New Roman"/>
                <a:ea typeface="+mn-ea"/>
              </a:rPr>
              <a:t>13</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PlaceHolder 1"/>
          <p:cNvSpPr>
            <a:spLocks noGrp="1" noRot="1" noChangeAspect="1"/>
          </p:cNvSpPr>
          <p:nvPr>
            <p:ph type="sldImg"/>
          </p:nvPr>
        </p:nvSpPr>
        <p:spPr>
          <a:xfrm>
            <a:off x="685800" y="1143000"/>
            <a:ext cx="5486400" cy="3086100"/>
          </a:xfrm>
          <a:prstGeom prst="rect">
            <a:avLst/>
          </a:prstGeom>
        </p:spPr>
      </p:sp>
      <p:sp>
        <p:nvSpPr>
          <p:cNvPr id="850"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51"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52ADFF7-2680-406F-A5AA-DE19766A6A77}" type="slidenum">
              <a:rPr lang="en-US" sz="1200" b="0" strike="noStrike" spc="-1">
                <a:solidFill>
                  <a:srgbClr val="000000"/>
                </a:solidFill>
                <a:latin typeface="Times New Roman"/>
                <a:ea typeface="+mn-ea"/>
              </a:rPr>
              <a:t>14</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PlaceHolder 1"/>
          <p:cNvSpPr>
            <a:spLocks noGrp="1" noRot="1" noChangeAspect="1"/>
          </p:cNvSpPr>
          <p:nvPr>
            <p:ph type="sldImg"/>
          </p:nvPr>
        </p:nvSpPr>
        <p:spPr>
          <a:xfrm>
            <a:off x="685800" y="1143000"/>
            <a:ext cx="5486400" cy="3086100"/>
          </a:xfrm>
          <a:prstGeom prst="rect">
            <a:avLst/>
          </a:prstGeom>
        </p:spPr>
      </p:sp>
      <p:sp>
        <p:nvSpPr>
          <p:cNvPr id="853"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5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F4643B5-7C65-4C16-AF75-519B9F02E0BA}" type="slidenum">
              <a:rPr lang="en-US" sz="1200" b="0" strike="noStrike" spc="-1">
                <a:solidFill>
                  <a:srgbClr val="000000"/>
                </a:solidFill>
                <a:latin typeface="Times New Roman"/>
                <a:ea typeface="+mn-ea"/>
              </a:rPr>
              <a:t>21</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1"/>
          <p:cNvSpPr>
            <a:spLocks noGrp="1" noRot="1" noChangeAspect="1"/>
          </p:cNvSpPr>
          <p:nvPr>
            <p:ph type="sldImg"/>
          </p:nvPr>
        </p:nvSpPr>
        <p:spPr>
          <a:xfrm>
            <a:off x="685800" y="1143000"/>
            <a:ext cx="5486400" cy="3086100"/>
          </a:xfrm>
          <a:prstGeom prst="rect">
            <a:avLst/>
          </a:prstGeom>
        </p:spPr>
      </p:sp>
      <p:sp>
        <p:nvSpPr>
          <p:cNvPr id="856"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5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A75A761-8D3C-49E6-A717-4BEB3BB8E5A4}" type="slidenum">
              <a:rPr lang="en-US" sz="1200" b="0" strike="noStrike" spc="-1">
                <a:solidFill>
                  <a:srgbClr val="000000"/>
                </a:solidFill>
                <a:latin typeface="Times New Roman"/>
                <a:ea typeface="+mn-ea"/>
              </a:rPr>
              <a:t>30</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1"/>
          <p:cNvSpPr>
            <a:spLocks noGrp="1" noRot="1" noChangeAspect="1"/>
          </p:cNvSpPr>
          <p:nvPr>
            <p:ph type="sldImg"/>
          </p:nvPr>
        </p:nvSpPr>
        <p:spPr>
          <a:xfrm>
            <a:off x="685800" y="1143000"/>
            <a:ext cx="5486400" cy="3086100"/>
          </a:xfrm>
          <a:prstGeom prst="rect">
            <a:avLst/>
          </a:prstGeom>
        </p:spPr>
      </p:sp>
      <p:sp>
        <p:nvSpPr>
          <p:cNvPr id="856"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5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A75A761-8D3C-49E6-A717-4BEB3BB8E5A4}" type="slidenum">
              <a:rPr lang="en-US" sz="1200" b="0" strike="noStrike" spc="-1">
                <a:solidFill>
                  <a:srgbClr val="000000"/>
                </a:solidFill>
                <a:latin typeface="Times New Roman"/>
                <a:ea typeface="+mn-ea"/>
              </a:rPr>
              <a:t>31</a:t>
            </a:fld>
            <a:endParaRPr lang="en-US" sz="1200" b="0" strike="noStrike" spc="-1">
              <a:latin typeface="Arial"/>
            </a:endParaRPr>
          </a:p>
        </p:txBody>
      </p:sp>
    </p:spTree>
    <p:extLst>
      <p:ext uri="{BB962C8B-B14F-4D97-AF65-F5344CB8AC3E}">
        <p14:creationId xmlns:p14="http://schemas.microsoft.com/office/powerpoint/2010/main" val="1374871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1"/>
          <p:cNvSpPr>
            <a:spLocks noGrp="1" noRot="1" noChangeAspect="1"/>
          </p:cNvSpPr>
          <p:nvPr>
            <p:ph type="sldImg"/>
          </p:nvPr>
        </p:nvSpPr>
        <p:spPr>
          <a:xfrm>
            <a:off x="685800" y="1143000"/>
            <a:ext cx="5486400" cy="3086100"/>
          </a:xfrm>
          <a:prstGeom prst="rect">
            <a:avLst/>
          </a:prstGeom>
        </p:spPr>
      </p:sp>
      <p:sp>
        <p:nvSpPr>
          <p:cNvPr id="856"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5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A75A761-8D3C-49E6-A717-4BEB3BB8E5A4}" type="slidenum">
              <a:rPr lang="en-US" sz="1200" b="0" strike="noStrike" spc="-1">
                <a:solidFill>
                  <a:srgbClr val="000000"/>
                </a:solidFill>
                <a:latin typeface="Times New Roman"/>
                <a:ea typeface="+mn-ea"/>
              </a:rPr>
              <a:t>32</a:t>
            </a:fld>
            <a:endParaRPr lang="en-US" sz="1200" b="0" strike="noStrike" spc="-1">
              <a:latin typeface="Arial"/>
            </a:endParaRPr>
          </a:p>
        </p:txBody>
      </p:sp>
    </p:spTree>
    <p:extLst>
      <p:ext uri="{BB962C8B-B14F-4D97-AF65-F5344CB8AC3E}">
        <p14:creationId xmlns:p14="http://schemas.microsoft.com/office/powerpoint/2010/main" val="1392509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60"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9013DEF-FFF2-47B2-9BE4-8B77C952FCAF}" type="slidenum">
              <a:rPr lang="en-US" sz="1200" b="0" strike="noStrike" spc="-1">
                <a:solidFill>
                  <a:srgbClr val="000000"/>
                </a:solidFill>
                <a:latin typeface="Times New Roman"/>
                <a:ea typeface="+mn-ea"/>
              </a:rPr>
              <a:t>35</a:t>
            </a:fld>
            <a:endParaRPr lang="en-US" sz="12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60"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9013DEF-FFF2-47B2-9BE4-8B77C952FCAF}" type="slidenum">
              <a:rPr lang="en-US" sz="1200" b="0" strike="noStrike" spc="-1">
                <a:solidFill>
                  <a:srgbClr val="000000"/>
                </a:solidFill>
                <a:latin typeface="Times New Roman"/>
                <a:ea typeface="+mn-ea"/>
              </a:rPr>
              <a:t>36</a:t>
            </a:fld>
            <a:endParaRPr lang="en-US" sz="1200" b="0" strike="noStrike" spc="-1">
              <a:latin typeface="Arial"/>
            </a:endParaRPr>
          </a:p>
        </p:txBody>
      </p:sp>
    </p:spTree>
    <p:extLst>
      <p:ext uri="{BB962C8B-B14F-4D97-AF65-F5344CB8AC3E}">
        <p14:creationId xmlns:p14="http://schemas.microsoft.com/office/powerpoint/2010/main" val="237086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60"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9013DEF-FFF2-47B2-9BE4-8B77C952FCAF}" type="slidenum">
              <a:rPr lang="en-US" sz="1200" b="0" strike="noStrike" spc="-1">
                <a:solidFill>
                  <a:srgbClr val="000000"/>
                </a:solidFill>
                <a:latin typeface="Times New Roman"/>
                <a:ea typeface="+mn-ea"/>
              </a:rPr>
              <a:t>37</a:t>
            </a:fld>
            <a:endParaRPr lang="en-US" sz="1200" b="0" strike="noStrike" spc="-1">
              <a:latin typeface="Arial"/>
            </a:endParaRPr>
          </a:p>
        </p:txBody>
      </p:sp>
    </p:spTree>
    <p:extLst>
      <p:ext uri="{BB962C8B-B14F-4D97-AF65-F5344CB8AC3E}">
        <p14:creationId xmlns:p14="http://schemas.microsoft.com/office/powerpoint/2010/main" val="196940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PlaceHolder 1"/>
          <p:cNvSpPr>
            <a:spLocks noGrp="1" noRot="1" noChangeAspect="1"/>
          </p:cNvSpPr>
          <p:nvPr>
            <p:ph type="sldImg"/>
          </p:nvPr>
        </p:nvSpPr>
        <p:spPr>
          <a:xfrm>
            <a:off x="685800" y="1143000"/>
            <a:ext cx="5486400" cy="3086100"/>
          </a:xfrm>
          <a:prstGeom prst="rect">
            <a:avLst/>
          </a:prstGeom>
        </p:spPr>
      </p:sp>
      <p:sp>
        <p:nvSpPr>
          <p:cNvPr id="820"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21"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C3D98F1-F211-433E-8EC5-B695D126EC2C}" type="slidenum">
              <a:rPr lang="en-US" sz="1200" b="0" strike="noStrike" spc="-1">
                <a:solidFill>
                  <a:srgbClr val="000000"/>
                </a:solidFill>
                <a:latin typeface="Times New Roman"/>
                <a:ea typeface="+mn-ea"/>
              </a:rPr>
              <a:t>2</a:t>
            </a:fld>
            <a:endParaRPr lang="en-US" sz="1200" b="0" strike="noStrike" spc="-1">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p:spPr>
      </p:sp>
      <p:sp>
        <p:nvSpPr>
          <p:cNvPr id="862"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63"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0F7757D-AE97-4E95-9913-C9DA1E92EF97}" type="slidenum">
              <a:rPr lang="en-US" sz="1200" b="0" strike="noStrike" spc="-1">
                <a:solidFill>
                  <a:srgbClr val="000000"/>
                </a:solidFill>
                <a:latin typeface="Times New Roman"/>
                <a:ea typeface="+mn-ea"/>
              </a:rPr>
              <a:t>38</a:t>
            </a:fld>
            <a:endParaRPr lang="en-US" sz="1200" b="0" strike="noStrike" spc="-1">
              <a:latin typeface="Arial"/>
            </a:endParaRPr>
          </a:p>
        </p:txBody>
      </p:sp>
    </p:spTree>
    <p:extLst>
      <p:ext uri="{BB962C8B-B14F-4D97-AF65-F5344CB8AC3E}">
        <p14:creationId xmlns:p14="http://schemas.microsoft.com/office/powerpoint/2010/main" val="257716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p:spPr>
      </p:sp>
      <p:sp>
        <p:nvSpPr>
          <p:cNvPr id="862"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63"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0F7757D-AE97-4E95-9913-C9DA1E92EF97}" type="slidenum">
              <a:rPr lang="en-US" sz="1200" b="0" strike="noStrike" spc="-1">
                <a:solidFill>
                  <a:srgbClr val="000000"/>
                </a:solidFill>
                <a:latin typeface="Times New Roman"/>
                <a:ea typeface="+mn-ea"/>
              </a:rPr>
              <a:t>39</a:t>
            </a:fld>
            <a:endParaRPr lang="en-US" sz="1200" b="0" strike="noStrike" spc="-1">
              <a:latin typeface="Arial"/>
            </a:endParaRPr>
          </a:p>
        </p:txBody>
      </p:sp>
    </p:spTree>
    <p:extLst>
      <p:ext uri="{BB962C8B-B14F-4D97-AF65-F5344CB8AC3E}">
        <p14:creationId xmlns:p14="http://schemas.microsoft.com/office/powerpoint/2010/main" val="786953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685800" y="1143000"/>
            <a:ext cx="5486400" cy="3086100"/>
          </a:xfrm>
          <a:prstGeom prst="rect">
            <a:avLst/>
          </a:prstGeom>
        </p:spPr>
      </p:sp>
      <p:sp>
        <p:nvSpPr>
          <p:cNvPr id="862"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63"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0F7757D-AE97-4E95-9913-C9DA1E92EF97}" type="slidenum">
              <a:rPr lang="en-US" sz="1200" b="0" strike="noStrike" spc="-1">
                <a:solidFill>
                  <a:srgbClr val="000000"/>
                </a:solidFill>
                <a:latin typeface="Times New Roman"/>
                <a:ea typeface="+mn-ea"/>
              </a:rPr>
              <a:t>40</a:t>
            </a:fld>
            <a:endParaRPr lang="en-US" sz="1200" b="0" strike="noStrike" spc="-1">
              <a:latin typeface="Arial"/>
            </a:endParaRPr>
          </a:p>
        </p:txBody>
      </p:sp>
    </p:spTree>
    <p:extLst>
      <p:ext uri="{BB962C8B-B14F-4D97-AF65-F5344CB8AC3E}">
        <p14:creationId xmlns:p14="http://schemas.microsoft.com/office/powerpoint/2010/main" val="4159072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PlaceHolder 1"/>
          <p:cNvSpPr>
            <a:spLocks noGrp="1" noRot="1" noChangeAspect="1"/>
          </p:cNvSpPr>
          <p:nvPr>
            <p:ph type="sldImg"/>
          </p:nvPr>
        </p:nvSpPr>
        <p:spPr>
          <a:xfrm>
            <a:off x="685800" y="1143000"/>
            <a:ext cx="5486400" cy="3086100"/>
          </a:xfrm>
          <a:prstGeom prst="rect">
            <a:avLst/>
          </a:prstGeom>
        </p:spPr>
      </p:sp>
      <p:sp>
        <p:nvSpPr>
          <p:cNvPr id="865"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66"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FFE7FBC-A0CB-418F-ACD8-AF11FE6B2DAC}" type="slidenum">
              <a:rPr lang="en-US" sz="1200" b="0" strike="noStrike" spc="-1">
                <a:solidFill>
                  <a:srgbClr val="000000"/>
                </a:solidFill>
                <a:latin typeface="Times New Roman"/>
                <a:ea typeface="+mn-ea"/>
              </a:rPr>
              <a:t>45</a:t>
            </a:fld>
            <a:endParaRPr lang="en-US" sz="1200" b="0" strike="noStrike" spc="-1">
              <a:latin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PlaceHolder 1"/>
          <p:cNvSpPr>
            <a:spLocks noGrp="1" noRot="1" noChangeAspect="1"/>
          </p:cNvSpPr>
          <p:nvPr>
            <p:ph type="sldImg"/>
          </p:nvPr>
        </p:nvSpPr>
        <p:spPr>
          <a:xfrm>
            <a:off x="685800" y="1143000"/>
            <a:ext cx="5486400" cy="3086100"/>
          </a:xfrm>
          <a:prstGeom prst="rect">
            <a:avLst/>
          </a:prstGeom>
        </p:spPr>
      </p:sp>
      <p:sp>
        <p:nvSpPr>
          <p:cNvPr id="868"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69"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22ED261-0112-4334-A3A3-730B2E15615A}" type="slidenum">
              <a:rPr lang="en-US" sz="1200" b="0" strike="noStrike" spc="-1">
                <a:solidFill>
                  <a:srgbClr val="000000"/>
                </a:solidFill>
                <a:latin typeface="Times New Roman"/>
                <a:ea typeface="+mn-ea"/>
              </a:rPr>
              <a:t>46</a:t>
            </a:fld>
            <a:endParaRPr lang="en-US" sz="1200" b="0" strike="noStrike" spc="-1">
              <a:latin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p:spPr>
      </p:sp>
      <p:sp>
        <p:nvSpPr>
          <p:cNvPr id="871"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72"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36FEC22-5C1B-4E7B-9D06-4B9F26D01C11}" type="slidenum">
              <a:rPr lang="en-US" sz="1200" b="0" strike="noStrike" spc="-1">
                <a:solidFill>
                  <a:srgbClr val="000000"/>
                </a:solidFill>
                <a:latin typeface="+mn-lt"/>
                <a:ea typeface="+mn-ea"/>
              </a:rPr>
              <a:t>47</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PlaceHolder 1"/>
          <p:cNvSpPr>
            <a:spLocks noGrp="1" noRot="1" noChangeAspect="1"/>
          </p:cNvSpPr>
          <p:nvPr>
            <p:ph type="sldImg"/>
          </p:nvPr>
        </p:nvSpPr>
        <p:spPr>
          <a:xfrm>
            <a:off x="685800" y="1143000"/>
            <a:ext cx="5486400" cy="3086100"/>
          </a:xfrm>
          <a:prstGeom prst="rect">
            <a:avLst/>
          </a:prstGeom>
        </p:spPr>
      </p:sp>
      <p:sp>
        <p:nvSpPr>
          <p:cNvPr id="823"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24"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92ABC83-7918-4082-BB11-1E53510E659C}" type="slidenum">
              <a:rPr lang="en-US" sz="1200" b="0" strike="noStrike" spc="-1">
                <a:solidFill>
                  <a:srgbClr val="000000"/>
                </a:solidFill>
                <a:latin typeface="Times New Roman"/>
                <a:ea typeface="+mn-ea"/>
              </a:rPr>
              <a:t>3</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PlaceHolder 1"/>
          <p:cNvSpPr>
            <a:spLocks noGrp="1" noRot="1" noChangeAspect="1"/>
          </p:cNvSpPr>
          <p:nvPr>
            <p:ph type="sldImg"/>
          </p:nvPr>
        </p:nvSpPr>
        <p:spPr>
          <a:xfrm>
            <a:off x="685800" y="1143000"/>
            <a:ext cx="5486400" cy="3086100"/>
          </a:xfrm>
          <a:prstGeom prst="rect">
            <a:avLst/>
          </a:prstGeom>
        </p:spPr>
      </p:sp>
      <p:sp>
        <p:nvSpPr>
          <p:cNvPr id="826"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2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187310D-26FB-4036-A18E-99BEDF0236DB}" type="slidenum">
              <a:rPr lang="en-US" sz="1200" b="0" strike="noStrike" spc="-1">
                <a:solidFill>
                  <a:srgbClr val="000000"/>
                </a:solidFill>
                <a:latin typeface="Times New Roman"/>
                <a:ea typeface="+mn-ea"/>
              </a:rPr>
              <a:t>4</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PlaceHolder 1"/>
          <p:cNvSpPr>
            <a:spLocks noGrp="1" noRot="1" noChangeAspect="1"/>
          </p:cNvSpPr>
          <p:nvPr>
            <p:ph type="sldImg"/>
          </p:nvPr>
        </p:nvSpPr>
        <p:spPr>
          <a:xfrm>
            <a:off x="685800" y="1143000"/>
            <a:ext cx="5486400" cy="3086100"/>
          </a:xfrm>
          <a:prstGeom prst="rect">
            <a:avLst/>
          </a:prstGeom>
        </p:spPr>
      </p:sp>
      <p:sp>
        <p:nvSpPr>
          <p:cNvPr id="829"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30"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2FBB0AE-17B3-448E-8092-7889CFCBCA71}" type="slidenum">
              <a:rPr lang="en-US" sz="1200" b="0" strike="noStrike" spc="-1">
                <a:solidFill>
                  <a:srgbClr val="000000"/>
                </a:solidFill>
                <a:latin typeface="Times New Roman"/>
                <a:ea typeface="+mn-ea"/>
              </a:rPr>
              <a:t>5</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noRot="1" noChangeAspect="1"/>
          </p:cNvSpPr>
          <p:nvPr>
            <p:ph type="sldImg"/>
          </p:nvPr>
        </p:nvSpPr>
        <p:spPr>
          <a:xfrm>
            <a:off x="685800" y="1143000"/>
            <a:ext cx="5486400" cy="3086100"/>
          </a:xfrm>
          <a:prstGeom prst="rect">
            <a:avLst/>
          </a:prstGeom>
        </p:spPr>
      </p:sp>
      <p:sp>
        <p:nvSpPr>
          <p:cNvPr id="832"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33"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6818C99-4430-46F9-BF0C-DEF2F953E616}" type="slidenum">
              <a:rPr lang="en-US" sz="1200" b="0" strike="noStrike" spc="-1">
                <a:solidFill>
                  <a:srgbClr val="000000"/>
                </a:solidFill>
                <a:latin typeface="Times New Roman"/>
                <a:ea typeface="+mn-ea"/>
              </a:rPr>
              <a:t>6</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PlaceHolder 1"/>
          <p:cNvSpPr>
            <a:spLocks noGrp="1" noRot="1" noChangeAspect="1"/>
          </p:cNvSpPr>
          <p:nvPr>
            <p:ph type="sldImg"/>
          </p:nvPr>
        </p:nvSpPr>
        <p:spPr>
          <a:xfrm>
            <a:off x="685800" y="1143000"/>
            <a:ext cx="5486400" cy="3086100"/>
          </a:xfrm>
          <a:prstGeom prst="rect">
            <a:avLst/>
          </a:prstGeom>
        </p:spPr>
      </p:sp>
      <p:sp>
        <p:nvSpPr>
          <p:cNvPr id="835"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36"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7962D62-6EA8-47FF-9D70-D2AEAE33B913}" type="slidenum">
              <a:rPr lang="en-US" sz="1200" b="0" strike="noStrike" spc="-1">
                <a:solidFill>
                  <a:srgbClr val="000000"/>
                </a:solidFill>
                <a:latin typeface="Times New Roman"/>
                <a:ea typeface="+mn-ea"/>
              </a:rPr>
              <a:t>7</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685800" y="1143000"/>
            <a:ext cx="5486400" cy="3086100"/>
          </a:xfrm>
          <a:prstGeom prst="rect">
            <a:avLst/>
          </a:prstGeom>
        </p:spPr>
      </p:sp>
      <p:sp>
        <p:nvSpPr>
          <p:cNvPr id="838"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39"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1290008-6653-4552-A00A-DB62F563EC10}" type="slidenum">
              <a:rPr lang="en-US" sz="1200" b="0" strike="noStrike" spc="-1">
                <a:solidFill>
                  <a:srgbClr val="000000"/>
                </a:solidFill>
                <a:latin typeface="Times New Roman"/>
                <a:ea typeface="+mn-ea"/>
              </a:rPr>
              <a:t>10</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PlaceHolder 1"/>
          <p:cNvSpPr>
            <a:spLocks noGrp="1" noRot="1" noChangeAspect="1"/>
          </p:cNvSpPr>
          <p:nvPr>
            <p:ph type="sldImg"/>
          </p:nvPr>
        </p:nvSpPr>
        <p:spPr>
          <a:xfrm>
            <a:off x="685800" y="1143000"/>
            <a:ext cx="5486400" cy="3086100"/>
          </a:xfrm>
          <a:prstGeom prst="rect">
            <a:avLst/>
          </a:prstGeom>
        </p:spPr>
      </p:sp>
      <p:sp>
        <p:nvSpPr>
          <p:cNvPr id="841"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842"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BE9AC06-D0DD-4FBE-9046-04CDE7A09048}" type="slidenum">
              <a:rPr lang="en-US" sz="1200" b="0" strike="noStrike" spc="-1">
                <a:solidFill>
                  <a:srgbClr val="000000"/>
                </a:solidFill>
                <a:latin typeface="Times New Roman"/>
                <a:ea typeface="+mn-ea"/>
              </a:rPr>
              <a:t>11</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6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7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7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7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7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7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9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6974"/>
        </a:solidFill>
        <a:effectLst/>
      </p:bgPr>
    </p:bg>
    <p:spTree>
      <p:nvGrpSpPr>
        <p:cNvPr id="1" name=""/>
        <p:cNvGrpSpPr/>
        <p:nvPr/>
      </p:nvGrpSpPr>
      <p:grpSpPr>
        <a:xfrm>
          <a:off x="0" y="0"/>
          <a:ext cx="0" cy="0"/>
          <a:chOff x="0" y="0"/>
          <a:chExt cx="0" cy="0"/>
        </a:xfrm>
      </p:grpSpPr>
      <p:sp>
        <p:nvSpPr>
          <p:cNvPr id="11" name="CustomShape 1" hidden="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 name="CustomShape 2" hidden="1"/>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hidden="1"/>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hidden="1"/>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hidden="1"/>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5" name="CustomShape 6"/>
          <p:cNvSpPr/>
          <p:nvPr/>
        </p:nvSpPr>
        <p:spPr>
          <a:xfrm>
            <a:off x="5277600" y="136800"/>
            <a:ext cx="5675760" cy="6584040"/>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 name="CustomShape 8"/>
          <p:cNvSpPr/>
          <p:nvPr/>
        </p:nvSpPr>
        <p:spPr>
          <a:xfrm>
            <a:off x="0" y="0"/>
            <a:ext cx="1095336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 name="CustomShape 9"/>
          <p:cNvSpPr/>
          <p:nvPr/>
        </p:nvSpPr>
        <p:spPr>
          <a:xfrm>
            <a:off x="0" y="6721560"/>
            <a:ext cx="1095336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 name="PlaceHolder 10"/>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 name="PlaceHolder 11"/>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126974"/>
        </a:solidFill>
        <a:effectLst/>
      </p:bgPr>
    </p:bg>
    <p:spTree>
      <p:nvGrpSpPr>
        <p:cNvPr id="1" name=""/>
        <p:cNvGrpSpPr/>
        <p:nvPr/>
      </p:nvGrpSpPr>
      <p:grpSpPr>
        <a:xfrm>
          <a:off x="0" y="0"/>
          <a:ext cx="0" cy="0"/>
          <a:chOff x="0" y="0"/>
          <a:chExt cx="0" cy="0"/>
        </a:xfrm>
      </p:grpSpPr>
      <p:sp>
        <p:nvSpPr>
          <p:cNvPr id="423"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24"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25"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26"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27"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428" name="CustomShape 6"/>
          <p:cNvSpPr/>
          <p:nvPr/>
        </p:nvSpPr>
        <p:spPr>
          <a:xfrm rot="5400000">
            <a:off x="4824000" y="590040"/>
            <a:ext cx="6584400" cy="567576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429" name="PlaceHolder 7"/>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30"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67"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8"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9"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70"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71"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472" name="PlaceHolder 6"/>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73"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10"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1"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2"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3"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4"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515" name="CustomShape 6"/>
          <p:cNvSpPr/>
          <p:nvPr/>
        </p:nvSpPr>
        <p:spPr>
          <a:xfrm flipH="1">
            <a:off x="3569760" y="1945800"/>
            <a:ext cx="253800" cy="284040"/>
          </a:xfrm>
          <a:custGeom>
            <a:avLst/>
            <a:gdLst/>
            <a:ahLst/>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cap="rnd">
            <a:solidFill>
              <a:srgbClr val="4B4B4B"/>
            </a:solidFill>
            <a:round/>
          </a:ln>
        </p:spPr>
        <p:style>
          <a:lnRef idx="2">
            <a:schemeClr val="accent1">
              <a:shade val="50000"/>
            </a:schemeClr>
          </a:lnRef>
          <a:fillRef idx="1">
            <a:schemeClr val="accent1"/>
          </a:fillRef>
          <a:effectRef idx="0">
            <a:schemeClr val="accent1"/>
          </a:effectRef>
          <a:fontRef idx="minor"/>
        </p:style>
      </p:sp>
      <p:sp>
        <p:nvSpPr>
          <p:cNvPr id="516" name="CustomShape 7"/>
          <p:cNvSpPr/>
          <p:nvPr/>
        </p:nvSpPr>
        <p:spPr>
          <a:xfrm flipH="1">
            <a:off x="7181640" y="1945800"/>
            <a:ext cx="253800" cy="284040"/>
          </a:xfrm>
          <a:custGeom>
            <a:avLst/>
            <a:gdLst/>
            <a:ahLst/>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cap="rnd">
            <a:solidFill>
              <a:srgbClr val="4B4B4B"/>
            </a:solidFill>
            <a:round/>
          </a:ln>
        </p:spPr>
        <p:style>
          <a:lnRef idx="2">
            <a:schemeClr val="accent1">
              <a:shade val="50000"/>
            </a:schemeClr>
          </a:lnRef>
          <a:fillRef idx="1">
            <a:schemeClr val="accent1"/>
          </a:fillRef>
          <a:effectRef idx="0">
            <a:schemeClr val="accent1"/>
          </a:effectRef>
          <a:fontRef idx="minor"/>
        </p:style>
      </p:sp>
      <p:sp>
        <p:nvSpPr>
          <p:cNvPr id="517"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18"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126974"/>
        </a:solidFill>
        <a:effectLst/>
      </p:bgPr>
    </p:bg>
    <p:spTree>
      <p:nvGrpSpPr>
        <p:cNvPr id="1" name=""/>
        <p:cNvGrpSpPr/>
        <p:nvPr/>
      </p:nvGrpSpPr>
      <p:grpSpPr>
        <a:xfrm>
          <a:off x="0" y="0"/>
          <a:ext cx="0" cy="0"/>
          <a:chOff x="0" y="0"/>
          <a:chExt cx="0" cy="0"/>
        </a:xfrm>
      </p:grpSpPr>
      <p:sp>
        <p:nvSpPr>
          <p:cNvPr id="555"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6"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7"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8"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9"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560" name="CustomShape 6"/>
          <p:cNvSpPr/>
          <p:nvPr/>
        </p:nvSpPr>
        <p:spPr>
          <a:xfrm rot="5400000">
            <a:off x="4824000" y="590040"/>
            <a:ext cx="6584400" cy="567576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562" name="Group 8"/>
          <p:cNvGrpSpPr/>
          <p:nvPr/>
        </p:nvGrpSpPr>
        <p:grpSpPr>
          <a:xfrm>
            <a:off x="0" y="0"/>
            <a:ext cx="5276880" cy="6857280"/>
            <a:chOff x="0" y="0"/>
            <a:chExt cx="5276880" cy="6857280"/>
          </a:xfrm>
        </p:grpSpPr>
        <p:sp>
          <p:nvSpPr>
            <p:cNvPr id="563" name="CustomShape 9"/>
            <p:cNvSpPr/>
            <p:nvPr/>
          </p:nvSpPr>
          <p:spPr>
            <a:xfrm>
              <a:off x="0" y="0"/>
              <a:ext cx="52768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0" y="6721560"/>
              <a:ext cx="52768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65" name="PlaceHolder 1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6"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26974"/>
        </a:solidFill>
        <a:effectLst/>
      </p:bgPr>
    </p:bg>
    <p:spTree>
      <p:nvGrpSpPr>
        <p:cNvPr id="1" name=""/>
        <p:cNvGrpSpPr/>
        <p:nvPr/>
      </p:nvGrpSpPr>
      <p:grpSpPr>
        <a:xfrm>
          <a:off x="0" y="0"/>
          <a:ext cx="0" cy="0"/>
          <a:chOff x="0" y="0"/>
          <a:chExt cx="0" cy="0"/>
        </a:xfrm>
      </p:grpSpPr>
      <p:sp>
        <p:nvSpPr>
          <p:cNvPr id="47"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9"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grpSp>
        <p:nvGrpSpPr>
          <p:cNvPr id="52" name="Group 6"/>
          <p:cNvGrpSpPr/>
          <p:nvPr/>
        </p:nvGrpSpPr>
        <p:grpSpPr>
          <a:xfrm>
            <a:off x="5277600" y="0"/>
            <a:ext cx="5675760" cy="6857280"/>
            <a:chOff x="5277600" y="0"/>
            <a:chExt cx="5675760" cy="6857280"/>
          </a:xfrm>
        </p:grpSpPr>
        <p:sp>
          <p:nvSpPr>
            <p:cNvPr id="53" name="CustomShape 7"/>
            <p:cNvSpPr/>
            <p:nvPr/>
          </p:nvSpPr>
          <p:spPr>
            <a:xfrm>
              <a:off x="5277600" y="0"/>
              <a:ext cx="567576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4" name="CustomShape 8"/>
            <p:cNvSpPr/>
            <p:nvPr/>
          </p:nvSpPr>
          <p:spPr>
            <a:xfrm>
              <a:off x="5277600" y="6721560"/>
              <a:ext cx="567576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55" name="CustomShape 9"/>
          <p:cNvSpPr/>
          <p:nvPr/>
        </p:nvSpPr>
        <p:spPr>
          <a:xfrm rot="5400000">
            <a:off x="4824000" y="590040"/>
            <a:ext cx="6584400" cy="567576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56" name="PlaceHolder 10"/>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7" name="PlaceHolder 11"/>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4"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99" name="CustomShape 6"/>
          <p:cNvSpPr/>
          <p:nvPr/>
        </p:nvSpPr>
        <p:spPr>
          <a:xfrm rot="5400000">
            <a:off x="4824000" y="590040"/>
            <a:ext cx="6584400" cy="567576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grpSp>
        <p:nvGrpSpPr>
          <p:cNvPr id="100" name="Group 7"/>
          <p:cNvGrpSpPr/>
          <p:nvPr/>
        </p:nvGrpSpPr>
        <p:grpSpPr>
          <a:xfrm>
            <a:off x="5277600" y="0"/>
            <a:ext cx="5675760" cy="6857280"/>
            <a:chOff x="5277600" y="0"/>
            <a:chExt cx="5675760" cy="6857280"/>
          </a:xfrm>
        </p:grpSpPr>
        <p:sp>
          <p:nvSpPr>
            <p:cNvPr id="101" name="CustomShape 8"/>
            <p:cNvSpPr/>
            <p:nvPr/>
          </p:nvSpPr>
          <p:spPr>
            <a:xfrm>
              <a:off x="5277600" y="0"/>
              <a:ext cx="567576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2" name="CustomShape 9"/>
            <p:cNvSpPr/>
            <p:nvPr/>
          </p:nvSpPr>
          <p:spPr>
            <a:xfrm>
              <a:off x="5277600" y="6721560"/>
              <a:ext cx="567576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10"/>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4" name="PlaceHolder 11"/>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1"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5"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146" name="CustomShape 6"/>
          <p:cNvSpPr/>
          <p:nvPr/>
        </p:nvSpPr>
        <p:spPr>
          <a:xfrm>
            <a:off x="634320" y="241236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7"/>
          <p:cNvSpPr/>
          <p:nvPr/>
        </p:nvSpPr>
        <p:spPr>
          <a:xfrm>
            <a:off x="2765160" y="241236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8"/>
          <p:cNvSpPr/>
          <p:nvPr/>
        </p:nvSpPr>
        <p:spPr>
          <a:xfrm>
            <a:off x="4896000" y="241236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9"/>
          <p:cNvSpPr/>
          <p:nvPr/>
        </p:nvSpPr>
        <p:spPr>
          <a:xfrm rot="5400000">
            <a:off x="7152480" y="2918520"/>
            <a:ext cx="3291840" cy="43113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p:style>
      </p:sp>
      <p:grpSp>
        <p:nvGrpSpPr>
          <p:cNvPr id="150" name="Group 10"/>
          <p:cNvGrpSpPr/>
          <p:nvPr/>
        </p:nvGrpSpPr>
        <p:grpSpPr>
          <a:xfrm>
            <a:off x="6640920" y="0"/>
            <a:ext cx="4312440" cy="6857280"/>
            <a:chOff x="6640920" y="0"/>
            <a:chExt cx="4312440" cy="6857280"/>
          </a:xfrm>
        </p:grpSpPr>
        <p:sp>
          <p:nvSpPr>
            <p:cNvPr id="151" name="CustomShape 11"/>
            <p:cNvSpPr/>
            <p:nvPr/>
          </p:nvSpPr>
          <p:spPr>
            <a:xfrm>
              <a:off x="6640920" y="0"/>
              <a:ext cx="431244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2" name="CustomShape 12"/>
            <p:cNvSpPr/>
            <p:nvPr/>
          </p:nvSpPr>
          <p:spPr>
            <a:xfrm>
              <a:off x="6640920" y="6721560"/>
              <a:ext cx="431244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153" name="CustomShape 13"/>
          <p:cNvSpPr/>
          <p:nvPr/>
        </p:nvSpPr>
        <p:spPr>
          <a:xfrm rot="5400000">
            <a:off x="7152480" y="-373320"/>
            <a:ext cx="3291840" cy="43113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154" name="PlaceHolder 1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55" name="PlaceHolder 1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92"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3"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197" name="CustomShape 6"/>
          <p:cNvSpPr/>
          <p:nvPr/>
        </p:nvSpPr>
        <p:spPr>
          <a:xfrm>
            <a:off x="1729080" y="77364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3859920" y="77364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9" name="CustomShape 8"/>
          <p:cNvSpPr/>
          <p:nvPr/>
        </p:nvSpPr>
        <p:spPr>
          <a:xfrm>
            <a:off x="1728360" y="377100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0" name="CustomShape 9"/>
          <p:cNvSpPr/>
          <p:nvPr/>
        </p:nvSpPr>
        <p:spPr>
          <a:xfrm>
            <a:off x="3859200" y="377100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1" name="CustomShape 10"/>
          <p:cNvSpPr/>
          <p:nvPr/>
        </p:nvSpPr>
        <p:spPr>
          <a:xfrm rot="5400000">
            <a:off x="5505480" y="1272240"/>
            <a:ext cx="6584400" cy="43113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p:style>
      </p:sp>
      <p:grpSp>
        <p:nvGrpSpPr>
          <p:cNvPr id="202" name="Group 11"/>
          <p:cNvGrpSpPr/>
          <p:nvPr/>
        </p:nvGrpSpPr>
        <p:grpSpPr>
          <a:xfrm>
            <a:off x="6640920" y="0"/>
            <a:ext cx="4312440" cy="6857280"/>
            <a:chOff x="6640920" y="0"/>
            <a:chExt cx="4312440" cy="6857280"/>
          </a:xfrm>
        </p:grpSpPr>
        <p:sp>
          <p:nvSpPr>
            <p:cNvPr id="203" name="CustomShape 12"/>
            <p:cNvSpPr/>
            <p:nvPr/>
          </p:nvSpPr>
          <p:spPr>
            <a:xfrm>
              <a:off x="6640920" y="0"/>
              <a:ext cx="431244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04" name="CustomShape 13"/>
            <p:cNvSpPr/>
            <p:nvPr/>
          </p:nvSpPr>
          <p:spPr>
            <a:xfrm>
              <a:off x="6640920" y="6721560"/>
              <a:ext cx="431244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205" name="PlaceHolder 14"/>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06" name="PlaceHolder 1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43"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7"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248" name="PlaceHolder 6"/>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49"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86"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7"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8"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9"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0"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pic>
        <p:nvPicPr>
          <p:cNvPr id="291" name="Picture 30"/>
          <p:cNvPicPr/>
          <p:nvPr/>
        </p:nvPicPr>
        <p:blipFill>
          <a:blip r:embed="rId14"/>
          <a:stretch/>
        </p:blipFill>
        <p:spPr>
          <a:xfrm flipH="1">
            <a:off x="720" y="457200"/>
            <a:ext cx="10704960" cy="6195240"/>
          </a:xfrm>
          <a:prstGeom prst="rect">
            <a:avLst/>
          </a:prstGeom>
          <a:ln>
            <a:noFill/>
          </a:ln>
        </p:spPr>
      </p:pic>
      <p:sp>
        <p:nvSpPr>
          <p:cNvPr id="292" name="CustomShape 6"/>
          <p:cNvSpPr/>
          <p:nvPr/>
        </p:nvSpPr>
        <p:spPr>
          <a:xfrm rot="5400000">
            <a:off x="5505480" y="1272240"/>
            <a:ext cx="6584400" cy="43113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p:style>
      </p:sp>
      <p:grpSp>
        <p:nvGrpSpPr>
          <p:cNvPr id="293" name="Group 7"/>
          <p:cNvGrpSpPr/>
          <p:nvPr/>
        </p:nvGrpSpPr>
        <p:grpSpPr>
          <a:xfrm>
            <a:off x="6640920" y="0"/>
            <a:ext cx="4312440" cy="6857280"/>
            <a:chOff x="6640920" y="0"/>
            <a:chExt cx="4312440" cy="6857280"/>
          </a:xfrm>
        </p:grpSpPr>
        <p:sp>
          <p:nvSpPr>
            <p:cNvPr id="294" name="CustomShape 8"/>
            <p:cNvSpPr/>
            <p:nvPr/>
          </p:nvSpPr>
          <p:spPr>
            <a:xfrm>
              <a:off x="6640920" y="0"/>
              <a:ext cx="431244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95" name="CustomShape 9"/>
            <p:cNvSpPr/>
            <p:nvPr/>
          </p:nvSpPr>
          <p:spPr>
            <a:xfrm>
              <a:off x="6640920" y="6721560"/>
              <a:ext cx="4312440" cy="13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10"/>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97" name="PlaceHolder 11"/>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34"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5"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6"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7"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8"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339" name="CustomShape 6"/>
          <p:cNvSpPr/>
          <p:nvPr/>
        </p:nvSpPr>
        <p:spPr>
          <a:xfrm>
            <a:off x="2765160" y="241236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0" name="CustomShape 7"/>
          <p:cNvSpPr/>
          <p:nvPr/>
        </p:nvSpPr>
        <p:spPr>
          <a:xfrm>
            <a:off x="4896000" y="241236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1" name="CustomShape 8"/>
          <p:cNvSpPr/>
          <p:nvPr/>
        </p:nvSpPr>
        <p:spPr>
          <a:xfrm>
            <a:off x="7026840" y="2412360"/>
            <a:ext cx="1215360" cy="121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PlaceHolder 9"/>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43"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80" name="CustomShape 1"/>
          <p:cNvSpPr/>
          <p:nvPr/>
        </p:nvSpPr>
        <p:spPr>
          <a:xfrm>
            <a:off x="0" y="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81" name="CustomShape 2"/>
          <p:cNvSpPr/>
          <p:nvPr/>
        </p:nvSpPr>
        <p:spPr>
          <a:xfrm rot="5400000">
            <a:off x="-3359520" y="3360240"/>
            <a:ext cx="685728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82" name="CustomShape 3"/>
          <p:cNvSpPr/>
          <p:nvPr/>
        </p:nvSpPr>
        <p:spPr>
          <a:xfrm rot="5400000">
            <a:off x="8144640" y="2809440"/>
            <a:ext cx="6857280" cy="123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83" name="CustomShape 4"/>
          <p:cNvSpPr/>
          <p:nvPr/>
        </p:nvSpPr>
        <p:spPr>
          <a:xfrm>
            <a:off x="0" y="6721560"/>
            <a:ext cx="12191400" cy="13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84" name="CustomShape 5"/>
          <p:cNvSpPr/>
          <p:nvPr/>
        </p:nvSpPr>
        <p:spPr>
          <a:xfrm>
            <a:off x="11034000" y="5994000"/>
            <a:ext cx="1077120" cy="35568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ts val="1400"/>
              </a:lnSpc>
            </a:pPr>
            <a:r>
              <a:rPr lang="en-US" sz="2400" b="1" strike="noStrike" spc="-151">
                <a:solidFill>
                  <a:srgbClr val="31B0C1"/>
                </a:solidFill>
                <a:latin typeface="Corbel"/>
                <a:ea typeface="DejaVu Sans"/>
              </a:rPr>
              <a:t>Contoso</a:t>
            </a:r>
            <a:br/>
            <a:r>
              <a:rPr lang="en-US" sz="1000" b="0" strike="noStrike" spc="-1">
                <a:solidFill>
                  <a:srgbClr val="808080"/>
                </a:solidFill>
                <a:latin typeface="Corbel"/>
                <a:ea typeface="DejaVu Sans"/>
              </a:rPr>
              <a:t>Pharmaceuticals</a:t>
            </a:r>
            <a:endParaRPr lang="en-US" sz="1000" b="0" strike="noStrike" spc="-1">
              <a:latin typeface="Arial"/>
            </a:endParaRPr>
          </a:p>
        </p:txBody>
      </p:sp>
      <p:sp>
        <p:nvSpPr>
          <p:cNvPr id="385" name="PlaceHolder 6"/>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86"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0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2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3.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4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282240" y="1260000"/>
            <a:ext cx="11827800" cy="1107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4500" b="1" strike="noStrike" spc="-151">
                <a:solidFill>
                  <a:srgbClr val="BFBFBF"/>
                </a:solidFill>
                <a:latin typeface="Corbel"/>
                <a:ea typeface="DejaVu Sans"/>
              </a:rPr>
              <a:t>Prediction of Cardiac Arrest Using Machine Learning</a:t>
            </a:r>
            <a:endParaRPr lang="en-US" sz="4500" b="0" strike="noStrike" spc="-1">
              <a:latin typeface="Arial"/>
            </a:endParaRPr>
          </a:p>
        </p:txBody>
      </p:sp>
      <p:sp>
        <p:nvSpPr>
          <p:cNvPr id="611" name="CustomShape 2"/>
          <p:cNvSpPr/>
          <p:nvPr/>
        </p:nvSpPr>
        <p:spPr>
          <a:xfrm>
            <a:off x="1039680" y="3531240"/>
            <a:ext cx="9913680" cy="28713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spcBef>
                <a:spcPts val="1001"/>
              </a:spcBef>
            </a:pPr>
            <a:r>
              <a:rPr lang="en-US" sz="2000" b="0" strike="noStrike" spc="-1">
                <a:solidFill>
                  <a:srgbClr val="FFFFFF"/>
                </a:solidFill>
                <a:latin typeface="Arial Black"/>
                <a:ea typeface="DejaVu Sans"/>
              </a:rPr>
              <a:t>By : Avinash Yadav (59)</a:t>
            </a:r>
            <a:endParaRPr lang="en-US" sz="2000" b="0" strike="noStrike" spc="-1">
              <a:latin typeface="Arial"/>
            </a:endParaRPr>
          </a:p>
          <a:p>
            <a:pPr algn="ctr">
              <a:lnSpc>
                <a:spcPct val="100000"/>
              </a:lnSpc>
              <a:spcBef>
                <a:spcPts val="1001"/>
              </a:spcBef>
            </a:pPr>
            <a:r>
              <a:rPr lang="fi-FI" sz="2000" b="0" strike="noStrike" spc="-1">
                <a:solidFill>
                  <a:srgbClr val="FFFFFF"/>
                </a:solidFill>
                <a:latin typeface="Arial Black"/>
                <a:ea typeface="DejaVu Sans"/>
              </a:rPr>
              <a:t>Vavilashetty Venkat Sai Kumar Shrinivas </a:t>
            </a:r>
            <a:r>
              <a:rPr lang="en-US" sz="2000" b="0" strike="noStrike" spc="-1">
                <a:solidFill>
                  <a:srgbClr val="FFFFFF"/>
                </a:solidFill>
                <a:latin typeface="Arial Black"/>
                <a:ea typeface="DejaVu Sans"/>
              </a:rPr>
              <a:t>(57)</a:t>
            </a:r>
            <a:endParaRPr lang="en-US" sz="2000" b="0" strike="noStrike" spc="-1">
              <a:latin typeface="Arial"/>
            </a:endParaRPr>
          </a:p>
          <a:p>
            <a:pPr algn="ctr">
              <a:lnSpc>
                <a:spcPct val="90000"/>
              </a:lnSpc>
              <a:spcBef>
                <a:spcPts val="1001"/>
              </a:spcBef>
            </a:pPr>
            <a:r>
              <a:rPr lang="en-US" sz="2000" b="0" strike="noStrike" spc="-1">
                <a:solidFill>
                  <a:srgbClr val="FFFFFF"/>
                </a:solidFill>
                <a:latin typeface="Arial Black"/>
                <a:ea typeface="DejaVu Sans"/>
              </a:rPr>
              <a:t>Prateek Awate (07)</a:t>
            </a:r>
            <a:endParaRPr lang="en-US" sz="2000" b="0" strike="noStrike" spc="-1">
              <a:latin typeface="Arial"/>
            </a:endParaRPr>
          </a:p>
          <a:p>
            <a:pPr algn="ctr">
              <a:lnSpc>
                <a:spcPct val="90000"/>
              </a:lnSpc>
              <a:spcBef>
                <a:spcPts val="1001"/>
              </a:spcBef>
            </a:pPr>
            <a:endParaRPr lang="en-US" sz="2000" b="0" strike="noStrike" spc="-1">
              <a:latin typeface="Arial"/>
            </a:endParaRPr>
          </a:p>
          <a:p>
            <a:pPr algn="ctr">
              <a:lnSpc>
                <a:spcPct val="90000"/>
              </a:lnSpc>
              <a:spcBef>
                <a:spcPts val="1001"/>
              </a:spcBef>
            </a:pPr>
            <a:endParaRPr lang="en-US" sz="2000" b="0" strike="noStrike" spc="-1">
              <a:latin typeface="Arial"/>
            </a:endParaRPr>
          </a:p>
          <a:p>
            <a:pPr algn="ctr">
              <a:lnSpc>
                <a:spcPct val="90000"/>
              </a:lnSpc>
              <a:spcBef>
                <a:spcPts val="1001"/>
              </a:spcBef>
            </a:pPr>
            <a:r>
              <a:rPr lang="en-US" sz="2000" b="0" strike="noStrike" spc="-1">
                <a:solidFill>
                  <a:srgbClr val="FFFFFF"/>
                </a:solidFill>
                <a:latin typeface="Arial Black"/>
                <a:ea typeface="DejaVu Sans"/>
              </a:rPr>
              <a:t>In Mentored of : Prof. N B Surwade</a:t>
            </a:r>
            <a:endParaRPr lang="en-US" sz="2000" b="0" strike="noStrike" spc="-1">
              <a:latin typeface="Arial"/>
            </a:endParaRPr>
          </a:p>
          <a:p>
            <a:pPr algn="just">
              <a:lnSpc>
                <a:spcPct val="90000"/>
              </a:lnSpc>
              <a:spcBef>
                <a:spcPts val="1001"/>
              </a:spcBef>
            </a:pPr>
            <a:endParaRPr lang="en-US" sz="2000" b="0" strike="noStrike" spc="-1">
              <a:latin typeface="Arial"/>
            </a:endParaRPr>
          </a:p>
        </p:txBody>
      </p:sp>
      <p:pic>
        <p:nvPicPr>
          <p:cNvPr id="4" name="Picture 4" descr="Chart&#10;&#10;Description automatically generated">
            <a:extLst>
              <a:ext uri="{FF2B5EF4-FFF2-40B4-BE49-F238E27FC236}">
                <a16:creationId xmlns:a16="http://schemas.microsoft.com/office/drawing/2014/main" id="{116256CA-2233-491C-B16B-1DF50F5D3E51}"/>
              </a:ext>
            </a:extLst>
          </p:cNvPr>
          <p:cNvPicPr>
            <a:picLocks noChangeAspect="1"/>
          </p:cNvPicPr>
          <p:nvPr/>
        </p:nvPicPr>
        <p:blipFill>
          <a:blip r:embed="rId3"/>
          <a:stretch>
            <a:fillRect/>
          </a:stretch>
        </p:blipFill>
        <p:spPr>
          <a:xfrm>
            <a:off x="-5750" y="2465"/>
            <a:ext cx="12203501" cy="6910579"/>
          </a:xfrm>
          <a:prstGeom prst="rect">
            <a:avLst/>
          </a:prstGeom>
        </p:spPr>
      </p:pic>
      <p:sp>
        <p:nvSpPr>
          <p:cNvPr id="5" name="TextBox 4">
            <a:extLst>
              <a:ext uri="{FF2B5EF4-FFF2-40B4-BE49-F238E27FC236}">
                <a16:creationId xmlns:a16="http://schemas.microsoft.com/office/drawing/2014/main" id="{A6ED495F-1924-46C6-904A-C259F09A40DF}"/>
              </a:ext>
            </a:extLst>
          </p:cNvPr>
          <p:cNvSpPr txBox="1"/>
          <p:nvPr/>
        </p:nvSpPr>
        <p:spPr>
          <a:xfrm>
            <a:off x="123646" y="1015042"/>
            <a:ext cx="117578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FFC000"/>
                </a:solidFill>
              </a:rPr>
              <a:t>Prediction of Cardiac Arrest Using Machine Learning</a:t>
            </a:r>
          </a:p>
        </p:txBody>
      </p:sp>
      <p:sp>
        <p:nvSpPr>
          <p:cNvPr id="6" name="TextBox 5">
            <a:extLst>
              <a:ext uri="{FF2B5EF4-FFF2-40B4-BE49-F238E27FC236}">
                <a16:creationId xmlns:a16="http://schemas.microsoft.com/office/drawing/2014/main" id="{1289F4B6-5425-49DA-8BDE-1B7171FE548A}"/>
              </a:ext>
            </a:extLst>
          </p:cNvPr>
          <p:cNvSpPr txBox="1"/>
          <p:nvPr/>
        </p:nvSpPr>
        <p:spPr>
          <a:xfrm>
            <a:off x="1043797" y="4192437"/>
            <a:ext cx="987436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FFC000"/>
                </a:solidFill>
                <a:latin typeface="Arial Black"/>
                <a:cs typeface="Segoe UI"/>
              </a:rPr>
              <a:t>By : Avinash Yadav (59)​</a:t>
            </a:r>
          </a:p>
          <a:p>
            <a:pPr algn="ctr"/>
            <a:r>
              <a:rPr lang="fi-FI" sz="2400" dirty="0" err="1">
                <a:solidFill>
                  <a:srgbClr val="FFC000"/>
                </a:solidFill>
                <a:latin typeface="Arial Black"/>
                <a:cs typeface="Segoe UI"/>
              </a:rPr>
              <a:t>Vavilashetty</a:t>
            </a:r>
            <a:r>
              <a:rPr lang="fi-FI" sz="2400" dirty="0">
                <a:solidFill>
                  <a:srgbClr val="FFC000"/>
                </a:solidFill>
                <a:latin typeface="Arial Black"/>
                <a:cs typeface="Segoe UI"/>
              </a:rPr>
              <a:t> </a:t>
            </a:r>
            <a:r>
              <a:rPr lang="fi-FI" sz="2400" dirty="0" err="1">
                <a:solidFill>
                  <a:srgbClr val="FFC000"/>
                </a:solidFill>
                <a:latin typeface="Arial Black"/>
                <a:cs typeface="Segoe UI"/>
              </a:rPr>
              <a:t>Venkat</a:t>
            </a:r>
            <a:r>
              <a:rPr lang="fi-FI" sz="2400" dirty="0">
                <a:solidFill>
                  <a:srgbClr val="FFC000"/>
                </a:solidFill>
                <a:latin typeface="Arial Black"/>
                <a:cs typeface="Segoe UI"/>
              </a:rPr>
              <a:t> Sai </a:t>
            </a:r>
            <a:r>
              <a:rPr lang="fi-FI" sz="2400" dirty="0" err="1">
                <a:solidFill>
                  <a:srgbClr val="FFC000"/>
                </a:solidFill>
                <a:latin typeface="Arial Black"/>
                <a:cs typeface="Segoe UI"/>
              </a:rPr>
              <a:t>Kumar</a:t>
            </a:r>
            <a:r>
              <a:rPr lang="fi-FI" sz="2400" dirty="0">
                <a:solidFill>
                  <a:srgbClr val="FFC000"/>
                </a:solidFill>
                <a:latin typeface="Arial Black"/>
                <a:cs typeface="Segoe UI"/>
              </a:rPr>
              <a:t> </a:t>
            </a:r>
            <a:r>
              <a:rPr lang="fi-FI" sz="2400" dirty="0" err="1">
                <a:solidFill>
                  <a:srgbClr val="FFC000"/>
                </a:solidFill>
                <a:latin typeface="Arial Black"/>
                <a:cs typeface="Segoe UI"/>
              </a:rPr>
              <a:t>Shrinivas</a:t>
            </a:r>
            <a:r>
              <a:rPr lang="fi-FI" sz="2400" dirty="0">
                <a:solidFill>
                  <a:srgbClr val="FFC000"/>
                </a:solidFill>
                <a:latin typeface="Arial Black"/>
                <a:cs typeface="Segoe UI"/>
              </a:rPr>
              <a:t> </a:t>
            </a:r>
            <a:r>
              <a:rPr lang="en-US" sz="2400" dirty="0">
                <a:solidFill>
                  <a:srgbClr val="FFC000"/>
                </a:solidFill>
                <a:latin typeface="Arial Black"/>
                <a:cs typeface="Segoe UI"/>
              </a:rPr>
              <a:t>(57)​</a:t>
            </a:r>
          </a:p>
          <a:p>
            <a:pPr algn="ctr"/>
            <a:r>
              <a:rPr lang="en-US" sz="2400" dirty="0">
                <a:solidFill>
                  <a:srgbClr val="FFC000"/>
                </a:solidFill>
                <a:latin typeface="Arial Black"/>
                <a:cs typeface="Segoe UI"/>
              </a:rPr>
              <a:t>Prateek </a:t>
            </a:r>
            <a:r>
              <a:rPr lang="en-US" sz="2400" dirty="0" err="1">
                <a:solidFill>
                  <a:srgbClr val="FFC000"/>
                </a:solidFill>
                <a:latin typeface="Arial Black"/>
                <a:cs typeface="Segoe UI"/>
              </a:rPr>
              <a:t>Awate</a:t>
            </a:r>
            <a:r>
              <a:rPr lang="en-US" sz="2400" dirty="0">
                <a:solidFill>
                  <a:srgbClr val="FFC000"/>
                </a:solidFill>
                <a:latin typeface="Arial Black"/>
                <a:cs typeface="Segoe UI"/>
              </a:rPr>
              <a:t> (07)​</a:t>
            </a:r>
          </a:p>
          <a:p>
            <a:pPr algn="ctr"/>
            <a:r>
              <a:rPr lang="en-US" sz="2400" dirty="0">
                <a:solidFill>
                  <a:srgbClr val="FFC000"/>
                </a:solidFill>
                <a:cs typeface="Segoe UI"/>
              </a:rPr>
              <a:t>​</a:t>
            </a:r>
          </a:p>
          <a:p>
            <a:pPr algn="ctr"/>
            <a:r>
              <a:rPr lang="en-US" sz="2400" dirty="0">
                <a:solidFill>
                  <a:srgbClr val="FFC000"/>
                </a:solidFill>
                <a:cs typeface="Segoe UI"/>
              </a:rPr>
              <a:t>​</a:t>
            </a:r>
          </a:p>
          <a:p>
            <a:pPr algn="ctr"/>
            <a:r>
              <a:rPr lang="en-US" sz="2400" dirty="0">
                <a:solidFill>
                  <a:srgbClr val="FFC000"/>
                </a:solidFill>
                <a:latin typeface="Arial Black"/>
                <a:cs typeface="Segoe UI"/>
              </a:rPr>
              <a:t>In Mentored of : Prof. N B </a:t>
            </a:r>
            <a:r>
              <a:rPr lang="en-US" sz="2400" dirty="0" err="1">
                <a:solidFill>
                  <a:srgbClr val="FFC000"/>
                </a:solidFill>
                <a:latin typeface="Arial Black"/>
                <a:cs typeface="Segoe UI"/>
              </a:rPr>
              <a:t>Surwade</a:t>
            </a:r>
            <a:r>
              <a:rPr lang="en-US" sz="2400" dirty="0">
                <a:solidFill>
                  <a:srgbClr val="FFC000"/>
                </a:solidFill>
                <a:latin typeface="Arial Black"/>
                <a:cs typeface="Segoe UI"/>
              </a:rPr>
              <a:t>​</a:t>
            </a:r>
          </a:p>
          <a:p>
            <a:pPr algn="just"/>
            <a:r>
              <a:rPr lang="en-US" dirty="0">
                <a:cs typeface="Segoe UI"/>
              </a:rPr>
              <a:t>​</a:t>
            </a:r>
          </a:p>
        </p:txBody>
      </p:sp>
      <p:sp>
        <p:nvSpPr>
          <p:cNvPr id="7" name="TextBox 6">
            <a:extLst>
              <a:ext uri="{FF2B5EF4-FFF2-40B4-BE49-F238E27FC236}">
                <a16:creationId xmlns:a16="http://schemas.microsoft.com/office/drawing/2014/main" id="{300FB3D5-C0EB-41DC-A8FB-8F23B2B96EEE}"/>
              </a:ext>
            </a:extLst>
          </p:cNvPr>
          <p:cNvSpPr txBox="1"/>
          <p:nvPr/>
        </p:nvSpPr>
        <p:spPr>
          <a:xfrm>
            <a:off x="4479985" y="205021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FFC000"/>
                </a:solidFill>
              </a:rPr>
              <a:t>   PHASE-II</a:t>
            </a:r>
          </a:p>
        </p:txBody>
      </p:sp>
      <p:pic>
        <p:nvPicPr>
          <p:cNvPr id="2" name="Picture 2" descr="A picture containing diagram&#10;&#10;Description automatically generated">
            <a:extLst>
              <a:ext uri="{FF2B5EF4-FFF2-40B4-BE49-F238E27FC236}">
                <a16:creationId xmlns:a16="http://schemas.microsoft.com/office/drawing/2014/main" id="{9C9DE011-E9C4-418E-B26A-AFF8D743230D}"/>
              </a:ext>
            </a:extLst>
          </p:cNvPr>
          <p:cNvPicPr>
            <a:picLocks noChangeAspect="1"/>
          </p:cNvPicPr>
          <p:nvPr/>
        </p:nvPicPr>
        <p:blipFill>
          <a:blip r:embed="rId4"/>
          <a:stretch>
            <a:fillRect/>
          </a:stretch>
        </p:blipFill>
        <p:spPr>
          <a:xfrm>
            <a:off x="-5751" y="-73581"/>
            <a:ext cx="12203501" cy="6990784"/>
          </a:xfrm>
          <a:prstGeom prst="rect">
            <a:avLst/>
          </a:prstGeom>
        </p:spPr>
      </p:pic>
      <p:sp>
        <p:nvSpPr>
          <p:cNvPr id="3" name="TextBox 2">
            <a:extLst>
              <a:ext uri="{FF2B5EF4-FFF2-40B4-BE49-F238E27FC236}">
                <a16:creationId xmlns:a16="http://schemas.microsoft.com/office/drawing/2014/main" id="{14DE82BA-3E56-4985-99DA-F13449C6CB5C}"/>
              </a:ext>
            </a:extLst>
          </p:cNvPr>
          <p:cNvSpPr txBox="1"/>
          <p:nvPr/>
        </p:nvSpPr>
        <p:spPr>
          <a:xfrm>
            <a:off x="281798" y="1072551"/>
            <a:ext cx="118009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1">
                    <a:lumMod val="50000"/>
                  </a:schemeClr>
                </a:solidFill>
              </a:rPr>
              <a:t>Prediction of Cardiac Arrest Using Machine Learning</a:t>
            </a:r>
            <a:r>
              <a:rPr lang="en-US" sz="3600">
                <a:solidFill>
                  <a:schemeClr val="accent1">
                    <a:lumMod val="50000"/>
                  </a:schemeClr>
                </a:solidFill>
                <a:cs typeface="Arial"/>
              </a:rPr>
              <a:t>​</a:t>
            </a:r>
            <a:endParaRPr lang="en-US" sz="3600">
              <a:solidFill>
                <a:schemeClr val="accent1">
                  <a:lumMod val="50000"/>
                </a:schemeClr>
              </a:solidFill>
            </a:endParaRPr>
          </a:p>
        </p:txBody>
      </p:sp>
      <p:sp>
        <p:nvSpPr>
          <p:cNvPr id="8" name="TextBox 7">
            <a:extLst>
              <a:ext uri="{FF2B5EF4-FFF2-40B4-BE49-F238E27FC236}">
                <a16:creationId xmlns:a16="http://schemas.microsoft.com/office/drawing/2014/main" id="{B378FB74-A6E9-47A4-997A-E1D1CBFE75F3}"/>
              </a:ext>
            </a:extLst>
          </p:cNvPr>
          <p:cNvSpPr txBox="1"/>
          <p:nvPr/>
        </p:nvSpPr>
        <p:spPr>
          <a:xfrm>
            <a:off x="4868173" y="2050212"/>
            <a:ext cx="20674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85760"/>
                </a:solidFill>
              </a:rPr>
              <a:t>PHASE-II</a:t>
            </a:r>
            <a:r>
              <a:rPr lang="en-US" sz="3200">
                <a:solidFill>
                  <a:srgbClr val="185760"/>
                </a:solidFill>
                <a:cs typeface="Arial"/>
              </a:rPr>
              <a:t>​</a:t>
            </a:r>
            <a:endParaRPr lang="en-US" sz="3200">
              <a:solidFill>
                <a:srgbClr val="185760"/>
              </a:solidFill>
            </a:endParaRPr>
          </a:p>
        </p:txBody>
      </p:sp>
      <p:sp>
        <p:nvSpPr>
          <p:cNvPr id="9" name="TextBox 8">
            <a:extLst>
              <a:ext uri="{FF2B5EF4-FFF2-40B4-BE49-F238E27FC236}">
                <a16:creationId xmlns:a16="http://schemas.microsoft.com/office/drawing/2014/main" id="{D2DFA2C1-771E-4BAE-9E57-EA1176E0D593}"/>
              </a:ext>
            </a:extLst>
          </p:cNvPr>
          <p:cNvSpPr txBox="1"/>
          <p:nvPr/>
        </p:nvSpPr>
        <p:spPr>
          <a:xfrm>
            <a:off x="728168" y="4363097"/>
            <a:ext cx="1050562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185760"/>
                </a:solidFill>
                <a:latin typeface="Arial Black"/>
                <a:cs typeface="Segoe UI"/>
              </a:rPr>
              <a:t>By : Avinash Yadav (59)​​</a:t>
            </a:r>
          </a:p>
          <a:p>
            <a:pPr algn="ctr"/>
            <a:r>
              <a:rPr lang="fi-FI" sz="2400" dirty="0">
                <a:solidFill>
                  <a:srgbClr val="185760"/>
                </a:solidFill>
                <a:latin typeface="Arial Black"/>
                <a:cs typeface="Segoe UI"/>
              </a:rPr>
              <a:t>Vavilashetty Venkat Sai Kumar Shrinivas </a:t>
            </a:r>
            <a:r>
              <a:rPr lang="en-US" sz="2400" dirty="0">
                <a:solidFill>
                  <a:srgbClr val="185760"/>
                </a:solidFill>
                <a:latin typeface="Arial Black"/>
                <a:cs typeface="Segoe UI"/>
              </a:rPr>
              <a:t>(57)​​</a:t>
            </a:r>
          </a:p>
          <a:p>
            <a:pPr algn="ctr"/>
            <a:r>
              <a:rPr lang="en-US" sz="2400" dirty="0">
                <a:solidFill>
                  <a:srgbClr val="185760"/>
                </a:solidFill>
                <a:latin typeface="Arial Black"/>
                <a:cs typeface="Segoe UI"/>
              </a:rPr>
              <a:t>Prateek Awate (07)​​</a:t>
            </a:r>
          </a:p>
          <a:p>
            <a:pPr algn="ctr"/>
            <a:r>
              <a:rPr lang="en-US" sz="2400" dirty="0">
                <a:solidFill>
                  <a:srgbClr val="185760"/>
                </a:solidFill>
                <a:cs typeface="Segoe UI"/>
              </a:rPr>
              <a:t>​​</a:t>
            </a:r>
          </a:p>
          <a:p>
            <a:pPr algn="ctr"/>
            <a:r>
              <a:rPr lang="en-US" sz="2400" dirty="0">
                <a:solidFill>
                  <a:srgbClr val="185760"/>
                </a:solidFill>
                <a:cs typeface="Segoe UI"/>
              </a:rPr>
              <a:t>​​</a:t>
            </a:r>
          </a:p>
          <a:p>
            <a:pPr algn="ctr"/>
            <a:r>
              <a:rPr lang="en-US" sz="2400" dirty="0">
                <a:solidFill>
                  <a:srgbClr val="185760"/>
                </a:solidFill>
                <a:latin typeface="Arial Black"/>
                <a:cs typeface="Segoe UI"/>
              </a:rPr>
              <a:t>In Mentored of : Prof. N B Surwade and Dr Rashmi Mahajan​​</a:t>
            </a:r>
          </a:p>
        </p:txBody>
      </p:sp>
    </p:spTree>
    <p:extLst>
      <p:ext uri="{BB962C8B-B14F-4D97-AF65-F5344CB8AC3E}">
        <p14:creationId xmlns:p14="http://schemas.microsoft.com/office/powerpoint/2010/main" val="437521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CustomShape 1"/>
          <p:cNvSpPr/>
          <p:nvPr/>
        </p:nvSpPr>
        <p:spPr>
          <a:xfrm>
            <a:off x="6913080" y="1452600"/>
            <a:ext cx="3440880" cy="3698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r>
              <a:rPr lang="en-US" sz="6000" b="1" strike="noStrike" spc="-151">
                <a:solidFill>
                  <a:srgbClr val="FFFFFF"/>
                </a:solidFill>
                <a:latin typeface="Corbel"/>
                <a:ea typeface="DejaVu Sans"/>
              </a:rPr>
              <a:t>Machine Learning Classifiers Used</a:t>
            </a:r>
            <a:endParaRPr lang="en-US" sz="6000" b="0" strike="noStrike" spc="-1">
              <a:latin typeface="Arial"/>
            </a:endParaRPr>
          </a:p>
        </p:txBody>
      </p:sp>
      <p:sp>
        <p:nvSpPr>
          <p:cNvPr id="655"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35EA9A9A-288F-4E2D-BE22-7D5A429BE80B}" type="slidenum">
              <a:rPr lang="en-US" sz="1400" b="1" i="1" strike="noStrike" spc="-1">
                <a:solidFill>
                  <a:srgbClr val="404040"/>
                </a:solidFill>
                <a:latin typeface="Corbel"/>
                <a:ea typeface="DejaVu Sans"/>
              </a:rPr>
              <a:t>10</a:t>
            </a:fld>
            <a:endParaRPr lang="en-US" sz="1400" b="0" strike="noStrike" spc="-1">
              <a:latin typeface="Arial"/>
            </a:endParaRPr>
          </a:p>
        </p:txBody>
      </p:sp>
      <p:sp>
        <p:nvSpPr>
          <p:cNvPr id="656"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657" name="Picture 11" descr="A picture containing graphical user interface&#10;&#10;Description automatically generated"/>
          <p:cNvPicPr/>
          <p:nvPr/>
        </p:nvPicPr>
        <p:blipFill>
          <a:blip r:embed="rId3"/>
          <a:srcRect t="8344" b="8344"/>
          <a:stretch/>
        </p:blipFill>
        <p:spPr>
          <a:xfrm rot="21597000">
            <a:off x="2880" y="-5760"/>
            <a:ext cx="10940400" cy="6858720"/>
          </a:xfrm>
          <a:prstGeom prst="rect">
            <a:avLst/>
          </a:prstGeom>
          <a:ln>
            <a:noFill/>
          </a:ln>
        </p:spPr>
      </p:pic>
      <p:sp>
        <p:nvSpPr>
          <p:cNvPr id="658" name="CustomShape 4"/>
          <p:cNvSpPr/>
          <p:nvPr/>
        </p:nvSpPr>
        <p:spPr>
          <a:xfrm>
            <a:off x="612360" y="2179440"/>
            <a:ext cx="10333800" cy="210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600" b="1" strike="noStrike" spc="-1">
                <a:solidFill>
                  <a:srgbClr val="F2F2F2"/>
                </a:solidFill>
                <a:latin typeface="Arial Black"/>
                <a:ea typeface="DejaVu Sans"/>
              </a:rPr>
              <a:t>MACHINE LEARNING CLASSIFIERS  UESD</a:t>
            </a:r>
            <a:endParaRPr lang="en-US" sz="66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BF0C451B-A79C-4840-A911-AB851F9BD630}" type="slidenum">
              <a:rPr lang="en-US" sz="1400" b="0" strike="noStrike" spc="-1">
                <a:solidFill>
                  <a:srgbClr val="404040"/>
                </a:solidFill>
                <a:latin typeface="Corbel"/>
                <a:ea typeface="DejaVu Sans"/>
              </a:rPr>
              <a:t>11</a:t>
            </a:fld>
            <a:endParaRPr lang="en-US" sz="1400" b="0" strike="noStrike" spc="-1">
              <a:latin typeface="Arial"/>
            </a:endParaRPr>
          </a:p>
        </p:txBody>
      </p:sp>
      <p:sp>
        <p:nvSpPr>
          <p:cNvPr id="660"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61" name="CustomShape 3"/>
          <p:cNvSpPr/>
          <p:nvPr/>
        </p:nvSpPr>
        <p:spPr>
          <a:xfrm>
            <a:off x="149400" y="158400"/>
            <a:ext cx="10941480" cy="65617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62" name="CustomShape 4"/>
          <p:cNvSpPr/>
          <p:nvPr/>
        </p:nvSpPr>
        <p:spPr>
          <a:xfrm>
            <a:off x="432000" y="432000"/>
            <a:ext cx="26582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a:solidFill>
                  <a:srgbClr val="000000"/>
                </a:solidFill>
                <a:latin typeface="Corbel"/>
                <a:ea typeface="DejaVu Sans"/>
              </a:rPr>
              <a:t>K-NN</a:t>
            </a:r>
            <a:r>
              <a:rPr lang="en-US" sz="3200" b="0" strike="noStrike" spc="-151">
                <a:solidFill>
                  <a:srgbClr val="000000"/>
                </a:solidFill>
                <a:latin typeface="Corbel"/>
                <a:ea typeface="DejaVu Sans"/>
              </a:rPr>
              <a:t> </a:t>
            </a:r>
            <a:r>
              <a:rPr lang="en-US" sz="3200" b="1" strike="noStrike" spc="-151">
                <a:solidFill>
                  <a:srgbClr val="000000"/>
                </a:solidFill>
                <a:latin typeface="Corbel"/>
                <a:ea typeface="DejaVu Sans"/>
              </a:rPr>
              <a:t>Algorithm</a:t>
            </a:r>
            <a:endParaRPr lang="en-US" sz="3200" b="0" strike="noStrike" spc="-1">
              <a:latin typeface="Arial"/>
            </a:endParaRPr>
          </a:p>
        </p:txBody>
      </p:sp>
      <p:sp>
        <p:nvSpPr>
          <p:cNvPr id="663" name="CustomShape 5"/>
          <p:cNvSpPr/>
          <p:nvPr/>
        </p:nvSpPr>
        <p:spPr>
          <a:xfrm>
            <a:off x="432000" y="1329840"/>
            <a:ext cx="9627480" cy="50954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457200" indent="-456120">
              <a:lnSpc>
                <a:spcPct val="90000"/>
              </a:lnSpc>
              <a:spcBef>
                <a:spcPts val="1001"/>
              </a:spcBef>
              <a:buClr>
                <a:srgbClr val="404040"/>
              </a:buClr>
              <a:buFont typeface="Wingdings" charset="2"/>
              <a:buChar char=""/>
            </a:pPr>
            <a:r>
              <a:rPr lang="en-US" sz="2000" b="0" strike="noStrike" spc="-1">
                <a:solidFill>
                  <a:srgbClr val="404040"/>
                </a:solidFill>
                <a:latin typeface="Corbel"/>
                <a:ea typeface="DejaVu Sans"/>
              </a:rPr>
              <a:t>K-Nearest </a:t>
            </a:r>
            <a:r>
              <a:rPr lang="en-IN" sz="2000" b="0" strike="noStrike" spc="-1">
                <a:solidFill>
                  <a:srgbClr val="404040"/>
                </a:solidFill>
                <a:latin typeface="Corbel"/>
                <a:ea typeface="DejaVu Sans"/>
              </a:rPr>
              <a:t>Neighbour </a:t>
            </a:r>
            <a:r>
              <a:rPr lang="en-US" sz="2000" b="0" strike="noStrike" spc="-1">
                <a:solidFill>
                  <a:srgbClr val="404040"/>
                </a:solidFill>
                <a:latin typeface="Corbel"/>
                <a:ea typeface="DejaVu Sans"/>
              </a:rPr>
              <a:t> is one of the simplest Machine Learning algorithms based on Supervised Learning technique.</a:t>
            </a:r>
            <a:endParaRPr lang="en-US" sz="2000" b="0" strike="noStrike" spc="-1">
              <a:latin typeface="Arial"/>
            </a:endParaRPr>
          </a:p>
          <a:p>
            <a:pPr>
              <a:lnSpc>
                <a:spcPct val="90000"/>
              </a:lnSpc>
              <a:spcBef>
                <a:spcPts val="1001"/>
              </a:spcBef>
            </a:pPr>
            <a:endParaRPr lang="en-US" sz="2000" b="0" strike="noStrike" spc="-1">
              <a:latin typeface="Arial"/>
            </a:endParaRPr>
          </a:p>
          <a:p>
            <a:pPr marL="457200" indent="-456120">
              <a:lnSpc>
                <a:spcPct val="90000"/>
              </a:lnSpc>
              <a:spcBef>
                <a:spcPts val="1001"/>
              </a:spcBef>
              <a:buClr>
                <a:srgbClr val="404040"/>
              </a:buClr>
              <a:buFont typeface="Wingdings" charset="2"/>
              <a:buChar char=""/>
            </a:pPr>
            <a:r>
              <a:rPr lang="en-US" sz="2000" b="0" strike="noStrike" spc="-1">
                <a:solidFill>
                  <a:srgbClr val="404040"/>
                </a:solidFill>
                <a:latin typeface="Corbel"/>
                <a:ea typeface="DejaVu Sans"/>
              </a:rPr>
              <a:t>K-NN algorithm assumes the similarity between the new case/data and available cases and put the new case into the category that is most similar to the available categories. </a:t>
            </a:r>
            <a:endParaRPr lang="en-US" sz="2000" b="0" strike="noStrike" spc="-1">
              <a:latin typeface="Arial"/>
            </a:endParaRPr>
          </a:p>
          <a:p>
            <a:pPr>
              <a:lnSpc>
                <a:spcPct val="90000"/>
              </a:lnSpc>
              <a:spcBef>
                <a:spcPts val="1001"/>
              </a:spcBef>
            </a:pPr>
            <a:endParaRPr lang="en-US" sz="2000" b="0" strike="noStrike" spc="-1">
              <a:latin typeface="Arial"/>
            </a:endParaRPr>
          </a:p>
          <a:p>
            <a:pPr marL="457200" indent="-456120">
              <a:lnSpc>
                <a:spcPct val="90000"/>
              </a:lnSpc>
              <a:spcBef>
                <a:spcPts val="1001"/>
              </a:spcBef>
              <a:buClr>
                <a:srgbClr val="404040"/>
              </a:buClr>
              <a:buFont typeface="Wingdings" charset="2"/>
              <a:buChar char=""/>
            </a:pPr>
            <a:r>
              <a:rPr lang="en-US" sz="2000" b="0" strike="noStrike" spc="-1">
                <a:solidFill>
                  <a:srgbClr val="404040"/>
                </a:solidFill>
                <a:latin typeface="Corbel"/>
                <a:ea typeface="DejaVu Sans"/>
              </a:rPr>
              <a:t>K-NN algorithm stores all the available data and classifies a new data point based on the similarity. This means when new data appears then it can be easily classified into a well suite category by using K- NN algorithm.</a:t>
            </a:r>
            <a:endParaRPr lang="en-US" sz="2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7AF050FD-2AF6-4B58-8DAE-295BEE800E22}" type="slidenum">
              <a:rPr lang="en-US" sz="1400" b="0" strike="noStrike" spc="-1">
                <a:solidFill>
                  <a:srgbClr val="404040"/>
                </a:solidFill>
                <a:latin typeface="Corbel"/>
                <a:ea typeface="DejaVu Sans"/>
              </a:rPr>
              <a:t>12</a:t>
            </a:fld>
            <a:endParaRPr lang="en-US" sz="1400" b="0" strike="noStrike" spc="-1">
              <a:latin typeface="Arial"/>
            </a:endParaRPr>
          </a:p>
        </p:txBody>
      </p:sp>
      <p:sp>
        <p:nvSpPr>
          <p:cNvPr id="665"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66" name="CustomShape 3"/>
          <p:cNvSpPr/>
          <p:nvPr/>
        </p:nvSpPr>
        <p:spPr>
          <a:xfrm>
            <a:off x="87840" y="149400"/>
            <a:ext cx="10934280" cy="6570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67" name="CustomShape 4"/>
          <p:cNvSpPr/>
          <p:nvPr/>
        </p:nvSpPr>
        <p:spPr>
          <a:xfrm>
            <a:off x="432000" y="432000"/>
            <a:ext cx="38300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a:solidFill>
                  <a:srgbClr val="404040"/>
                </a:solidFill>
                <a:latin typeface="Corbel"/>
                <a:ea typeface="DejaVu Sans"/>
              </a:rPr>
              <a:t>Graphs for k-nn</a:t>
            </a:r>
            <a:endParaRPr lang="en-US" sz="3200" b="0" strike="noStrike" spc="-1">
              <a:latin typeface="Arial"/>
            </a:endParaRPr>
          </a:p>
        </p:txBody>
      </p:sp>
      <p:pic>
        <p:nvPicPr>
          <p:cNvPr id="668" name="Picture 9"/>
          <p:cNvPicPr/>
          <p:nvPr/>
        </p:nvPicPr>
        <p:blipFill>
          <a:blip r:embed="rId3"/>
          <a:stretch/>
        </p:blipFill>
        <p:spPr>
          <a:xfrm>
            <a:off x="432000" y="1485720"/>
            <a:ext cx="10243800" cy="496980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4036D03A-AC9D-4CCA-BA75-0AEA7C8CFDAE}" type="slidenum">
              <a:rPr lang="en-US" sz="1400" b="0" strike="noStrike" spc="-1">
                <a:solidFill>
                  <a:srgbClr val="404040"/>
                </a:solidFill>
                <a:latin typeface="Corbel"/>
                <a:ea typeface="DejaVu Sans"/>
              </a:rPr>
              <a:t>13</a:t>
            </a:fld>
            <a:endParaRPr lang="en-US" sz="1400" b="0" strike="noStrike" spc="-1">
              <a:latin typeface="Arial"/>
            </a:endParaRPr>
          </a:p>
        </p:txBody>
      </p:sp>
      <p:sp>
        <p:nvSpPr>
          <p:cNvPr id="670"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71" name="CustomShape 3"/>
          <p:cNvSpPr/>
          <p:nvPr/>
        </p:nvSpPr>
        <p:spPr>
          <a:xfrm>
            <a:off x="114480" y="131760"/>
            <a:ext cx="10908000" cy="658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72" name="CustomShape 4"/>
          <p:cNvSpPr/>
          <p:nvPr/>
        </p:nvSpPr>
        <p:spPr>
          <a:xfrm>
            <a:off x="432000" y="432000"/>
            <a:ext cx="626436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IN" sz="3200" b="1" strike="noStrike" spc="-151">
                <a:solidFill>
                  <a:srgbClr val="000000"/>
                </a:solidFill>
                <a:latin typeface="Corbel"/>
                <a:ea typeface="DejaVu Sans"/>
              </a:rPr>
              <a:t>Support Vector Machine Algorithm</a:t>
            </a:r>
            <a:endParaRPr lang="en-US" sz="3200" b="0" strike="noStrike" spc="-1">
              <a:latin typeface="Arial"/>
            </a:endParaRPr>
          </a:p>
        </p:txBody>
      </p:sp>
      <p:sp>
        <p:nvSpPr>
          <p:cNvPr id="673" name="CustomShape 5"/>
          <p:cNvSpPr/>
          <p:nvPr/>
        </p:nvSpPr>
        <p:spPr>
          <a:xfrm>
            <a:off x="432000" y="1329840"/>
            <a:ext cx="10021320" cy="47739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43080" indent="-342000">
              <a:lnSpc>
                <a:spcPct val="90000"/>
              </a:lnSpc>
              <a:spcBef>
                <a:spcPts val="1001"/>
              </a:spcBef>
              <a:buClr>
                <a:srgbClr val="404040"/>
              </a:buClr>
              <a:buFont typeface="Wingdings" charset="2"/>
              <a:buChar char=""/>
            </a:pPr>
            <a:r>
              <a:rPr lang="en-US" sz="2000" strike="noStrike" spc="-1" dirty="0">
                <a:solidFill>
                  <a:srgbClr val="404040"/>
                </a:solidFill>
                <a:latin typeface="Corbel"/>
                <a:ea typeface="DejaVu Sans"/>
              </a:rPr>
              <a:t>Support Vector Machine or SVM is one of the most popular Supervised Learning algorithms, which is used for Classification as well as Regression problems.</a:t>
            </a:r>
            <a:endParaRPr lang="en-US" sz="2000" strike="noStrike" spc="-1" dirty="0">
              <a:latin typeface="Arial"/>
            </a:endParaRPr>
          </a:p>
          <a:p>
            <a:pPr>
              <a:lnSpc>
                <a:spcPct val="90000"/>
              </a:lnSpc>
              <a:spcBef>
                <a:spcPts val="1001"/>
              </a:spcBef>
            </a:pPr>
            <a:endParaRPr lang="en-US" sz="2000" strike="noStrike" spc="-1" dirty="0">
              <a:latin typeface="Arial"/>
            </a:endParaRPr>
          </a:p>
          <a:p>
            <a:pPr marL="343080" indent="-342000">
              <a:lnSpc>
                <a:spcPct val="90000"/>
              </a:lnSpc>
              <a:spcBef>
                <a:spcPts val="1001"/>
              </a:spcBef>
              <a:buClr>
                <a:srgbClr val="404040"/>
              </a:buClr>
              <a:buFont typeface="Wingdings" charset="2"/>
              <a:buChar char=""/>
            </a:pPr>
            <a:r>
              <a:rPr lang="en-US" sz="2000" strike="noStrike" spc="-1" dirty="0">
                <a:solidFill>
                  <a:srgbClr val="404040"/>
                </a:solidFill>
                <a:latin typeface="Corbel"/>
                <a:ea typeface="DejaVu Sans"/>
              </a:rPr>
              <a:t>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lang="en-US" sz="2000" strike="noStrike" spc="-1" dirty="0">
              <a:latin typeface="Arial"/>
            </a:endParaRPr>
          </a:p>
          <a:p>
            <a:pPr>
              <a:lnSpc>
                <a:spcPct val="90000"/>
              </a:lnSpc>
              <a:spcBef>
                <a:spcPts val="1001"/>
              </a:spcBef>
            </a:pPr>
            <a:endParaRPr lang="en-US" sz="2000" strike="noStrike" spc="-1" dirty="0">
              <a:latin typeface="Arial"/>
            </a:endParaRPr>
          </a:p>
          <a:p>
            <a:pPr marL="343080" indent="-342000">
              <a:lnSpc>
                <a:spcPct val="90000"/>
              </a:lnSpc>
              <a:spcBef>
                <a:spcPts val="1001"/>
              </a:spcBef>
              <a:buClr>
                <a:srgbClr val="404040"/>
              </a:buClr>
              <a:buFont typeface="Wingdings" charset="2"/>
              <a:buChar char=""/>
            </a:pPr>
            <a:r>
              <a:rPr lang="en-US" sz="2000" strike="noStrike" spc="-1" dirty="0">
                <a:solidFill>
                  <a:srgbClr val="404040"/>
                </a:solidFill>
                <a:latin typeface="Corbel"/>
                <a:ea typeface="DejaVu Sans"/>
              </a:rPr>
              <a:t>SVM chooses the extreme points/vectors that help in creating the hyperplane . These extreme cases are called as support vectors, and hence algorithm is termed as Support Vector Machine</a:t>
            </a:r>
            <a:endParaRPr lang="en-US" sz="200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C65829C3-4B8D-4155-9DE3-F34C6F1071BE}" type="slidenum">
              <a:rPr lang="en-US" sz="1400" b="0" strike="noStrike" spc="-1">
                <a:solidFill>
                  <a:srgbClr val="404040"/>
                </a:solidFill>
                <a:latin typeface="Corbel"/>
                <a:ea typeface="DejaVu Sans"/>
              </a:rPr>
              <a:t>14</a:t>
            </a:fld>
            <a:endParaRPr lang="en-US" sz="1400" b="0" strike="noStrike" spc="-1">
              <a:latin typeface="Arial"/>
            </a:endParaRPr>
          </a:p>
        </p:txBody>
      </p:sp>
      <p:sp>
        <p:nvSpPr>
          <p:cNvPr id="675"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76" name="CustomShape 3"/>
          <p:cNvSpPr/>
          <p:nvPr/>
        </p:nvSpPr>
        <p:spPr>
          <a:xfrm>
            <a:off x="140760" y="123120"/>
            <a:ext cx="10881360" cy="659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77" name="CustomShape 4"/>
          <p:cNvSpPr/>
          <p:nvPr/>
        </p:nvSpPr>
        <p:spPr>
          <a:xfrm>
            <a:off x="432000" y="432000"/>
            <a:ext cx="26582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a:solidFill>
                  <a:srgbClr val="404040"/>
                </a:solidFill>
                <a:latin typeface="Corbel"/>
                <a:ea typeface="DejaVu Sans"/>
              </a:rPr>
              <a:t>Graph for SVM</a:t>
            </a:r>
            <a:endParaRPr lang="en-US" sz="3200" b="0" strike="noStrike" spc="-1">
              <a:latin typeface="Arial"/>
            </a:endParaRPr>
          </a:p>
        </p:txBody>
      </p:sp>
      <p:pic>
        <p:nvPicPr>
          <p:cNvPr id="678" name="Picture 28"/>
          <p:cNvPicPr/>
          <p:nvPr/>
        </p:nvPicPr>
        <p:blipFill>
          <a:blip r:embed="rId3"/>
          <a:stretch/>
        </p:blipFill>
        <p:spPr>
          <a:xfrm>
            <a:off x="1081800" y="1065600"/>
            <a:ext cx="8703360" cy="565452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E8C662D2-F81C-4120-B236-B2B25CDEDAC4}" type="slidenum">
              <a:rPr lang="en-US" sz="1400" b="1" i="1" strike="noStrike" spc="-1">
                <a:solidFill>
                  <a:srgbClr val="404040"/>
                </a:solidFill>
                <a:latin typeface="Corbel"/>
                <a:ea typeface="DejaVu Sans"/>
              </a:rPr>
              <a:t>15</a:t>
            </a:fld>
            <a:endParaRPr lang="en-US" sz="1400" b="0" strike="noStrike" spc="-1">
              <a:latin typeface="Arial"/>
            </a:endParaRPr>
          </a:p>
        </p:txBody>
      </p:sp>
      <p:sp>
        <p:nvSpPr>
          <p:cNvPr id="680" name="CustomShape 2"/>
          <p:cNvSpPr/>
          <p:nvPr/>
        </p:nvSpPr>
        <p:spPr>
          <a:xfrm>
            <a:off x="338400" y="381600"/>
            <a:ext cx="589104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200" b="1" strike="noStrike" spc="-1">
                <a:solidFill>
                  <a:srgbClr val="000000"/>
                </a:solidFill>
                <a:latin typeface="Corbel"/>
                <a:ea typeface="DejaVu Sans"/>
              </a:rPr>
              <a:t>Logistic Regression Algorithm</a:t>
            </a:r>
            <a:endParaRPr lang="en-US" sz="3200" b="0" strike="noStrike" spc="-1">
              <a:latin typeface="Arial"/>
            </a:endParaRPr>
          </a:p>
        </p:txBody>
      </p:sp>
      <p:sp>
        <p:nvSpPr>
          <p:cNvPr id="681" name="CustomShape 3"/>
          <p:cNvSpPr/>
          <p:nvPr/>
        </p:nvSpPr>
        <p:spPr>
          <a:xfrm>
            <a:off x="2880" y="-4320"/>
            <a:ext cx="12185640" cy="6865920"/>
          </a:xfrm>
          <a:prstGeom prst="rect">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p:style>
      </p:sp>
      <p:sp>
        <p:nvSpPr>
          <p:cNvPr id="682" name="CustomShape 4"/>
          <p:cNvSpPr/>
          <p:nvPr/>
        </p:nvSpPr>
        <p:spPr>
          <a:xfrm>
            <a:off x="339480" y="382320"/>
            <a:ext cx="7127640" cy="5788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3200" b="1" strike="noStrike" spc="-1">
                <a:solidFill>
                  <a:srgbClr val="000000"/>
                </a:solidFill>
                <a:latin typeface="Corbel"/>
                <a:ea typeface="DejaVu Sans"/>
              </a:rPr>
              <a:t>Logistic Regression Algorithm</a:t>
            </a:r>
            <a:endParaRPr lang="en-US" sz="3200" b="0" strike="noStrike" spc="-1">
              <a:latin typeface="Arial"/>
            </a:endParaRPr>
          </a:p>
        </p:txBody>
      </p:sp>
      <p:sp>
        <p:nvSpPr>
          <p:cNvPr id="683" name="CustomShape 5"/>
          <p:cNvSpPr/>
          <p:nvPr/>
        </p:nvSpPr>
        <p:spPr>
          <a:xfrm>
            <a:off x="137880" y="1602020"/>
            <a:ext cx="11498400" cy="4985980"/>
          </a:xfrm>
          <a:prstGeom prst="rect">
            <a:avLst/>
          </a:prstGeom>
          <a:noFill/>
          <a:ln>
            <a:noFill/>
          </a:ln>
        </p:spPr>
        <p:style>
          <a:lnRef idx="0">
            <a:scrgbClr r="0" g="0" b="0"/>
          </a:lnRef>
          <a:fillRef idx="0">
            <a:scrgbClr r="0" g="0" b="0"/>
          </a:fillRef>
          <a:effectRef idx="0">
            <a:scrgbClr r="0" g="0" b="0"/>
          </a:effectRef>
          <a:fontRef idx="minor"/>
        </p:style>
        <p:txBody>
          <a:bodyPr anchor="b">
            <a:spAutoFit/>
          </a:bodyPr>
          <a:lstStyle/>
          <a:p>
            <a:pPr>
              <a:lnSpc>
                <a:spcPct val="100000"/>
              </a:lnSpc>
            </a:pPr>
            <a:endParaRPr lang="en-US" sz="1800" b="0" strike="noStrike" spc="-1" dirty="0">
              <a:latin typeface="Arial"/>
            </a:endParaRPr>
          </a:p>
          <a:p>
            <a:pPr marL="285840" indent="-284760">
              <a:lnSpc>
                <a:spcPct val="100000"/>
              </a:lnSpc>
              <a:buClr>
                <a:srgbClr val="000000"/>
              </a:buClr>
              <a:buFont typeface="Wingdings" charset="2"/>
              <a:buChar char=""/>
            </a:pPr>
            <a:r>
              <a:rPr lang="en-US" sz="2000" strike="noStrike" spc="-1" dirty="0">
                <a:solidFill>
                  <a:srgbClr val="000000"/>
                </a:solidFill>
                <a:latin typeface="Corbel"/>
                <a:ea typeface="Corbel"/>
              </a:rPr>
              <a:t>Logistic regression is one of the most popular Machine Learning algorithms, which comes under the Supervised Learning technique. It is used for predicting the categorical dependent variable using a given set of independent variables.</a:t>
            </a:r>
            <a:endParaRPr lang="en-US" sz="2000" strike="noStrike" spc="-1" dirty="0">
              <a:latin typeface="Arial"/>
            </a:endParaRPr>
          </a:p>
          <a:p>
            <a:pPr>
              <a:lnSpc>
                <a:spcPct val="100000"/>
              </a:lnSpc>
            </a:pPr>
            <a:endParaRPr lang="en-US" sz="2000" strike="noStrike" spc="-1" dirty="0">
              <a:latin typeface="Arial"/>
            </a:endParaRPr>
          </a:p>
          <a:p>
            <a:pPr marL="285840" indent="-284760">
              <a:lnSpc>
                <a:spcPct val="100000"/>
              </a:lnSpc>
              <a:buClr>
                <a:srgbClr val="000000"/>
              </a:buClr>
              <a:buFont typeface="Wingdings" charset="2"/>
              <a:buChar char=""/>
            </a:pPr>
            <a:r>
              <a:rPr lang="en-US" sz="2000" strike="noStrike" spc="-1" dirty="0">
                <a:solidFill>
                  <a:srgbClr val="000000"/>
                </a:solidFill>
                <a:latin typeface="Corbel"/>
                <a:ea typeface="Corbel"/>
              </a:rPr>
              <a:t>Logistic regression predicts the output of a categorical dependent variable. Therefore the outcome must be a categorical or discrete value. It can be either Yes or No, 0 or 1, true or False, etc. but instead of giving the exact value as 0 and 1,it gives the probabilistic values which lie between 0 and 1..</a:t>
            </a:r>
            <a:endParaRPr lang="en-US" sz="2000" strike="noStrike" spc="-1" dirty="0">
              <a:latin typeface="Arial"/>
            </a:endParaRPr>
          </a:p>
          <a:p>
            <a:pPr>
              <a:lnSpc>
                <a:spcPct val="100000"/>
              </a:lnSpc>
            </a:pPr>
            <a:endParaRPr lang="en-US" sz="2000" strike="noStrike" spc="-1" dirty="0">
              <a:latin typeface="Arial"/>
            </a:endParaRPr>
          </a:p>
          <a:p>
            <a:pPr marL="285840" indent="-284760">
              <a:lnSpc>
                <a:spcPct val="100000"/>
              </a:lnSpc>
              <a:buClr>
                <a:srgbClr val="000000"/>
              </a:buClr>
              <a:buFont typeface="Wingdings" charset="2"/>
              <a:buChar char=""/>
            </a:pPr>
            <a:r>
              <a:rPr lang="en-US" sz="2000" strike="noStrike" spc="-1" dirty="0">
                <a:solidFill>
                  <a:srgbClr val="000000"/>
                </a:solidFill>
                <a:latin typeface="Corbel"/>
                <a:ea typeface="Corbel"/>
              </a:rPr>
              <a:t>In Logistic regression, instead of fitting a regression line, we fit an "S" shaped logistic function, which predicts two maximum values (0 or 1).</a:t>
            </a:r>
            <a:endParaRPr lang="en-US" sz="2000" strike="noStrike" spc="-1" dirty="0">
              <a:latin typeface="Arial"/>
            </a:endParaRPr>
          </a:p>
          <a:p>
            <a:pPr>
              <a:lnSpc>
                <a:spcPct val="100000"/>
              </a:lnSpc>
            </a:pPr>
            <a:endParaRPr lang="en-US" sz="2000" b="0" strike="noStrike" spc="-1" dirty="0">
              <a:latin typeface="Arial"/>
            </a:endParaRPr>
          </a:p>
          <a:p>
            <a:pPr marL="720">
              <a:lnSpc>
                <a:spcPct val="100000"/>
              </a:lnSpc>
            </a:pP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endParaRPr lang="en-US" sz="2000" b="0" strike="noStrike" spc="-1" dirty="0">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04A1C17F-208E-46EB-AD08-C948630898CB}" type="slidenum">
              <a:rPr lang="en-US" sz="1400" b="1" i="1" strike="noStrike" spc="-1">
                <a:solidFill>
                  <a:srgbClr val="404040"/>
                </a:solidFill>
                <a:latin typeface="Corbel"/>
                <a:ea typeface="DejaVu Sans"/>
              </a:rPr>
              <a:t>16</a:t>
            </a:fld>
            <a:endParaRPr lang="en-US" sz="1400" b="0" strike="noStrike" spc="-1">
              <a:latin typeface="Arial"/>
            </a:endParaRPr>
          </a:p>
        </p:txBody>
      </p:sp>
      <p:sp>
        <p:nvSpPr>
          <p:cNvPr id="685" name="CustomShape 2"/>
          <p:cNvSpPr/>
          <p:nvPr/>
        </p:nvSpPr>
        <p:spPr>
          <a:xfrm>
            <a:off x="2880" y="-4320"/>
            <a:ext cx="12185640" cy="6865920"/>
          </a:xfrm>
          <a:prstGeom prst="rect">
            <a:avLst/>
          </a:prstGeom>
          <a:ln/>
        </p:spPr>
        <p:style>
          <a:lnRef idx="2">
            <a:schemeClr val="dk1"/>
          </a:lnRef>
          <a:fillRef idx="1">
            <a:schemeClr val="lt1"/>
          </a:fillRef>
          <a:effectRef idx="0">
            <a:schemeClr val="dk1"/>
          </a:effectRef>
          <a:fontRef idx="minor"/>
        </p:style>
      </p:sp>
      <p:pic>
        <p:nvPicPr>
          <p:cNvPr id="686" name="Picture 5" descr="Diagram&#10;&#10;Description automatically generated"/>
          <p:cNvPicPr/>
          <p:nvPr/>
        </p:nvPicPr>
        <p:blipFill>
          <a:blip r:embed="rId2"/>
          <a:stretch/>
        </p:blipFill>
        <p:spPr>
          <a:xfrm>
            <a:off x="1633320" y="1125000"/>
            <a:ext cx="8263440" cy="5369040"/>
          </a:xfrm>
          <a:prstGeom prst="rect">
            <a:avLst/>
          </a:prstGeom>
          <a:ln>
            <a:noFill/>
          </a:ln>
        </p:spPr>
      </p:pic>
      <p:sp>
        <p:nvSpPr>
          <p:cNvPr id="687" name="CustomShape 3"/>
          <p:cNvSpPr/>
          <p:nvPr/>
        </p:nvSpPr>
        <p:spPr>
          <a:xfrm>
            <a:off x="540720" y="267480"/>
            <a:ext cx="692640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000000"/>
                </a:solidFill>
                <a:latin typeface="Corbel"/>
                <a:ea typeface="DejaVu Sans"/>
              </a:rPr>
              <a:t>Graph for Logistic regression</a:t>
            </a:r>
            <a:endParaRPr lang="en-US" sz="24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0C6B1C43-3132-46BB-86E3-FFF861A32B25}" type="slidenum">
              <a:rPr lang="en-US" sz="1400" b="1" i="1" strike="noStrike" spc="-1">
                <a:solidFill>
                  <a:srgbClr val="404040"/>
                </a:solidFill>
                <a:latin typeface="Corbel"/>
                <a:ea typeface="DejaVu Sans"/>
              </a:rPr>
              <a:t>17</a:t>
            </a:fld>
            <a:endParaRPr lang="en-US" sz="1400" b="0" strike="noStrike" spc="-1">
              <a:latin typeface="Arial"/>
            </a:endParaRPr>
          </a:p>
        </p:txBody>
      </p:sp>
      <p:sp>
        <p:nvSpPr>
          <p:cNvPr id="689" name="CustomShape 2"/>
          <p:cNvSpPr/>
          <p:nvPr/>
        </p:nvSpPr>
        <p:spPr>
          <a:xfrm>
            <a:off x="2880" y="-4320"/>
            <a:ext cx="12185640" cy="6865920"/>
          </a:xfrm>
          <a:prstGeom prst="rect">
            <a:avLst/>
          </a:prstGeom>
          <a:ln/>
        </p:spPr>
        <p:style>
          <a:lnRef idx="2">
            <a:schemeClr val="dk1"/>
          </a:lnRef>
          <a:fillRef idx="1">
            <a:schemeClr val="lt1"/>
          </a:fillRef>
          <a:effectRef idx="0">
            <a:schemeClr val="dk1"/>
          </a:effectRef>
          <a:fontRef idx="minor"/>
        </p:style>
      </p:sp>
      <p:sp>
        <p:nvSpPr>
          <p:cNvPr id="690" name="CustomShape 3"/>
          <p:cNvSpPr/>
          <p:nvPr/>
        </p:nvSpPr>
        <p:spPr>
          <a:xfrm>
            <a:off x="281880" y="253080"/>
            <a:ext cx="718524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00"/>
                </a:solidFill>
                <a:latin typeface="Corbel"/>
                <a:ea typeface="DejaVu Sans"/>
              </a:rPr>
              <a:t>Decision Tree Algorithm</a:t>
            </a:r>
            <a:endParaRPr lang="en-US" sz="2800" b="0" strike="noStrike" spc="-1">
              <a:latin typeface="Arial"/>
            </a:endParaRPr>
          </a:p>
        </p:txBody>
      </p:sp>
      <p:sp>
        <p:nvSpPr>
          <p:cNvPr id="691" name="CustomShape 4"/>
          <p:cNvSpPr/>
          <p:nvPr/>
        </p:nvSpPr>
        <p:spPr>
          <a:xfrm>
            <a:off x="137880" y="914400"/>
            <a:ext cx="11627640" cy="49705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marL="343080" indent="-342000">
              <a:lnSpc>
                <a:spcPct val="100000"/>
              </a:lnSpc>
              <a:buClr>
                <a:srgbClr val="000000"/>
              </a:buClr>
              <a:buFont typeface="Wingdings" charset="2"/>
              <a:buChar char=""/>
            </a:pPr>
            <a:r>
              <a:rPr lang="en-US" sz="2000" strike="noStrike" spc="-1" dirty="0">
                <a:solidFill>
                  <a:srgbClr val="000000"/>
                </a:solidFill>
                <a:latin typeface="Corbel"/>
                <a:ea typeface="verdana"/>
              </a:rPr>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endParaRPr lang="en-US" sz="2000" strike="noStrike" spc="-1" dirty="0">
              <a:latin typeface="Arial"/>
            </a:endParaRPr>
          </a:p>
          <a:p>
            <a:pPr>
              <a:lnSpc>
                <a:spcPct val="100000"/>
              </a:lnSpc>
            </a:pPr>
            <a:endParaRPr lang="en-US" sz="2000" strike="noStrike" spc="-1" dirty="0">
              <a:latin typeface="Arial"/>
            </a:endParaRPr>
          </a:p>
          <a:p>
            <a:pPr marL="343080" indent="-342000">
              <a:lnSpc>
                <a:spcPct val="100000"/>
              </a:lnSpc>
              <a:buClr>
                <a:srgbClr val="000000"/>
              </a:buClr>
              <a:buFont typeface="Wingdings" charset="2"/>
              <a:buChar char=""/>
            </a:pPr>
            <a:r>
              <a:rPr lang="en-US" sz="2000" strike="noStrike" spc="-1" dirty="0">
                <a:solidFill>
                  <a:srgbClr val="000000"/>
                </a:solidFill>
                <a:latin typeface="Corbel"/>
                <a:ea typeface="verdana"/>
              </a:rPr>
              <a:t>In a Decision tree, there are two nodes, which are the Decision Node and Leaf Node. Decision nodes are used to make any decision and have multiple branches, whereas Leaf nodes are the output of those decisions and do not contain any further branches.</a:t>
            </a:r>
            <a:endParaRPr lang="en-US" sz="2000" strike="noStrike" spc="-1" dirty="0">
              <a:latin typeface="Arial"/>
            </a:endParaRPr>
          </a:p>
          <a:p>
            <a:pPr>
              <a:lnSpc>
                <a:spcPct val="100000"/>
              </a:lnSpc>
            </a:pPr>
            <a:endParaRPr lang="en-US" sz="2000" strike="noStrike" spc="-1" dirty="0">
              <a:latin typeface="Arial"/>
            </a:endParaRPr>
          </a:p>
          <a:p>
            <a:pPr marL="343080" indent="-342000">
              <a:lnSpc>
                <a:spcPct val="100000"/>
              </a:lnSpc>
              <a:buClr>
                <a:srgbClr val="000000"/>
              </a:buClr>
              <a:buFont typeface="Wingdings" charset="2"/>
              <a:buChar char=""/>
            </a:pPr>
            <a:r>
              <a:rPr lang="en-US" sz="2000" strike="noStrike" spc="-1" dirty="0">
                <a:solidFill>
                  <a:srgbClr val="000000"/>
                </a:solidFill>
                <a:latin typeface="Corbel"/>
                <a:ea typeface="verdana"/>
              </a:rPr>
              <a:t>It is a graphical representation for getting all the possible solutions to a problem/decision based on given condition.</a:t>
            </a:r>
            <a:endParaRPr lang="en-US" sz="2000" strike="noStrike" spc="-1" dirty="0">
              <a:latin typeface="Arial"/>
            </a:endParaRPr>
          </a:p>
          <a:p>
            <a:pPr>
              <a:lnSpc>
                <a:spcPct val="100000"/>
              </a:lnSpc>
            </a:pP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endParaRPr lang="en-US" sz="20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27A96602-1D8A-4C53-92D8-AC75DE6E8725}" type="slidenum">
              <a:rPr lang="en-US" sz="1400" b="1" i="1" strike="noStrike" spc="-1">
                <a:solidFill>
                  <a:srgbClr val="404040"/>
                </a:solidFill>
                <a:latin typeface="Corbel"/>
                <a:ea typeface="DejaVu Sans"/>
              </a:rPr>
              <a:t>18</a:t>
            </a:fld>
            <a:endParaRPr lang="en-US" sz="1400" b="0" strike="noStrike" spc="-1">
              <a:latin typeface="Arial"/>
            </a:endParaRPr>
          </a:p>
        </p:txBody>
      </p:sp>
      <p:sp>
        <p:nvSpPr>
          <p:cNvPr id="693" name="CustomShape 2"/>
          <p:cNvSpPr/>
          <p:nvPr/>
        </p:nvSpPr>
        <p:spPr>
          <a:xfrm>
            <a:off x="-11520" y="10080"/>
            <a:ext cx="12200040" cy="6851520"/>
          </a:xfrm>
          <a:prstGeom prst="rect">
            <a:avLst/>
          </a:prstGeom>
          <a:ln/>
        </p:spPr>
        <p:style>
          <a:lnRef idx="2">
            <a:schemeClr val="dk1"/>
          </a:lnRef>
          <a:fillRef idx="1">
            <a:schemeClr val="lt1"/>
          </a:fillRef>
          <a:effectRef idx="0">
            <a:schemeClr val="dk1"/>
          </a:effectRef>
          <a:fontRef idx="minor"/>
        </p:style>
      </p:sp>
      <p:sp>
        <p:nvSpPr>
          <p:cNvPr id="694" name="CustomShape 3"/>
          <p:cNvSpPr/>
          <p:nvPr/>
        </p:nvSpPr>
        <p:spPr>
          <a:xfrm>
            <a:off x="-6480" y="223560"/>
            <a:ext cx="761652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pc="-1" dirty="0">
                <a:solidFill>
                  <a:srgbClr val="000000"/>
                </a:solidFill>
                <a:latin typeface="Corbel"/>
                <a:ea typeface="DejaVu Sans"/>
              </a:rPr>
              <a:t>Flowchart</a:t>
            </a:r>
            <a:r>
              <a:rPr lang="en-US" sz="2800" b="1" strike="noStrike" spc="-1" dirty="0">
                <a:solidFill>
                  <a:srgbClr val="000000"/>
                </a:solidFill>
                <a:latin typeface="Corbel"/>
                <a:ea typeface="DejaVu Sans"/>
              </a:rPr>
              <a:t> for Decision Tree</a:t>
            </a:r>
            <a:endParaRPr lang="en-US" sz="2800" b="0" strike="noStrike" spc="-1" dirty="0">
              <a:latin typeface="Arial"/>
            </a:endParaRPr>
          </a:p>
        </p:txBody>
      </p:sp>
      <p:pic>
        <p:nvPicPr>
          <p:cNvPr id="695" name="Picture 5" descr="Diagram&#10;&#10;Description automatically generated"/>
          <p:cNvPicPr/>
          <p:nvPr/>
        </p:nvPicPr>
        <p:blipFill>
          <a:blip r:embed="rId2"/>
          <a:stretch/>
        </p:blipFill>
        <p:spPr>
          <a:xfrm>
            <a:off x="569520" y="746280"/>
            <a:ext cx="11138760" cy="570996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0D1CB4F3-4BE6-4D27-B5F7-B85F7EA52632}" type="slidenum">
              <a:rPr lang="en-US" sz="1400" b="1" i="1" strike="noStrike" spc="-1">
                <a:solidFill>
                  <a:srgbClr val="404040"/>
                </a:solidFill>
                <a:latin typeface="Corbel"/>
                <a:ea typeface="DejaVu Sans"/>
              </a:rPr>
              <a:t>19</a:t>
            </a:fld>
            <a:endParaRPr lang="en-US" sz="1400" b="0" strike="noStrike" spc="-1">
              <a:latin typeface="Arial"/>
            </a:endParaRPr>
          </a:p>
        </p:txBody>
      </p:sp>
      <p:sp>
        <p:nvSpPr>
          <p:cNvPr id="697" name="CustomShape 2"/>
          <p:cNvSpPr/>
          <p:nvPr/>
        </p:nvSpPr>
        <p:spPr>
          <a:xfrm>
            <a:off x="2880" y="-4320"/>
            <a:ext cx="12171240" cy="6822720"/>
          </a:xfrm>
          <a:prstGeom prst="rect">
            <a:avLst/>
          </a:prstGeom>
          <a:ln/>
        </p:spPr>
        <p:style>
          <a:lnRef idx="2">
            <a:schemeClr val="dk1"/>
          </a:lnRef>
          <a:fillRef idx="1">
            <a:schemeClr val="lt1"/>
          </a:fillRef>
          <a:effectRef idx="0">
            <a:schemeClr val="dk1"/>
          </a:effectRef>
          <a:fontRef idx="minor"/>
        </p:style>
      </p:sp>
      <p:sp>
        <p:nvSpPr>
          <p:cNvPr id="698" name="CustomShape 3"/>
          <p:cNvSpPr/>
          <p:nvPr/>
        </p:nvSpPr>
        <p:spPr>
          <a:xfrm>
            <a:off x="123480" y="267480"/>
            <a:ext cx="734328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a:solidFill>
                  <a:srgbClr val="000000"/>
                </a:solidFill>
                <a:latin typeface="Corbel"/>
                <a:ea typeface="DejaVu Sans"/>
              </a:rPr>
              <a:t>Random Forest Algorithm</a:t>
            </a:r>
            <a:endParaRPr lang="en-US" sz="2800" b="0" strike="noStrike" spc="-1">
              <a:latin typeface="Arial"/>
            </a:endParaRPr>
          </a:p>
        </p:txBody>
      </p:sp>
      <p:sp>
        <p:nvSpPr>
          <p:cNvPr id="699" name="CustomShape 4"/>
          <p:cNvSpPr/>
          <p:nvPr/>
        </p:nvSpPr>
        <p:spPr>
          <a:xfrm>
            <a:off x="122760" y="999720"/>
            <a:ext cx="11886480" cy="4370427"/>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endParaRPr lang="en-US" sz="1800" b="0" strike="noStrike" spc="-1" dirty="0">
              <a:latin typeface="Arial"/>
            </a:endParaRPr>
          </a:p>
          <a:p>
            <a:pPr marL="285840" indent="-284760">
              <a:lnSpc>
                <a:spcPct val="100000"/>
              </a:lnSpc>
              <a:buClr>
                <a:srgbClr val="000000"/>
              </a:buClr>
              <a:buFont typeface="Wingdings" charset="2"/>
              <a:buChar char=""/>
            </a:pPr>
            <a:r>
              <a:rPr lang="en-US" sz="2000" strike="noStrike" spc="-1" dirty="0">
                <a:solidFill>
                  <a:srgbClr val="000000"/>
                </a:solidFill>
                <a:latin typeface="Corbel"/>
                <a:ea typeface="Corbel"/>
              </a:rPr>
              <a:t>Random Forest  algorithm is a supervised learning technique. It can be used for both Classification and Regression problems in ML. It is based on the concept of ensemble learning, which is a process of </a:t>
            </a:r>
            <a:r>
              <a:rPr lang="en-US" sz="2000" i="1" strike="noStrike" spc="-1" dirty="0">
                <a:solidFill>
                  <a:srgbClr val="000000"/>
                </a:solidFill>
                <a:latin typeface="Corbel"/>
                <a:ea typeface="Corbel"/>
              </a:rPr>
              <a:t>combining multiple classifiers to solve a complex problem and to improve the performance of the model.</a:t>
            </a:r>
            <a:endParaRPr lang="en-US" sz="2000" strike="noStrike" spc="-1" dirty="0">
              <a:latin typeface="Arial"/>
            </a:endParaRPr>
          </a:p>
          <a:p>
            <a:pPr>
              <a:lnSpc>
                <a:spcPct val="100000"/>
              </a:lnSpc>
            </a:pPr>
            <a:endParaRPr lang="en-US" sz="2000" strike="noStrike" spc="-1" dirty="0">
              <a:latin typeface="Arial"/>
            </a:endParaRPr>
          </a:p>
          <a:p>
            <a:pPr>
              <a:lnSpc>
                <a:spcPct val="100000"/>
              </a:lnSpc>
            </a:pPr>
            <a:endParaRPr lang="en-US" sz="2000" strike="noStrike" spc="-1" dirty="0">
              <a:latin typeface="Arial"/>
            </a:endParaRPr>
          </a:p>
          <a:p>
            <a:pPr marL="285840" indent="-284760">
              <a:lnSpc>
                <a:spcPct val="100000"/>
              </a:lnSpc>
              <a:buClr>
                <a:srgbClr val="000000"/>
              </a:buClr>
              <a:buFont typeface="Wingdings" charset="2"/>
              <a:buChar char=""/>
            </a:pPr>
            <a:r>
              <a:rPr lang="en-US" sz="2000" i="1" strike="noStrike" spc="-1" dirty="0">
                <a:solidFill>
                  <a:srgbClr val="000000"/>
                </a:solidFill>
                <a:latin typeface="Corbel"/>
                <a:ea typeface="Corbel"/>
              </a:rPr>
              <a:t>Random Forest is a classifier that contains a number of decision trees on various subsets of the given dataset and takes the average to improve the predictive accuracy of that dataset."</a:t>
            </a:r>
            <a:r>
              <a:rPr lang="en-US" sz="2000" strike="noStrike" spc="-1" dirty="0">
                <a:solidFill>
                  <a:srgbClr val="000000"/>
                </a:solidFill>
                <a:latin typeface="Corbel"/>
                <a:ea typeface="Corbel"/>
              </a:rPr>
              <a:t> Instead of relying on one decision tree, the random forest takes the prediction from each tree and based on the majority votes of predictions, and it predicts the final output.</a:t>
            </a:r>
            <a:endParaRPr lang="en-US" sz="2000" strike="noStrike" spc="-1" dirty="0">
              <a:latin typeface="Arial"/>
            </a:endParaRPr>
          </a:p>
          <a:p>
            <a:pPr>
              <a:lnSpc>
                <a:spcPct val="100000"/>
              </a:lnSpc>
            </a:pPr>
            <a:endParaRPr lang="en-US" sz="2000" strike="noStrike" spc="-1" dirty="0">
              <a:latin typeface="Arial"/>
            </a:endParaRPr>
          </a:p>
          <a:p>
            <a:pPr>
              <a:lnSpc>
                <a:spcPct val="100000"/>
              </a:lnSpc>
            </a:pPr>
            <a:endParaRPr lang="en-US" sz="2000" strike="noStrike" spc="-1" dirty="0">
              <a:latin typeface="Arial"/>
            </a:endParaRPr>
          </a:p>
          <a:p>
            <a:pPr marL="285840" indent="-284760">
              <a:lnSpc>
                <a:spcPct val="100000"/>
              </a:lnSpc>
              <a:buClr>
                <a:srgbClr val="000000"/>
              </a:buClr>
              <a:buFont typeface="Wingdings" charset="2"/>
              <a:buChar char=""/>
            </a:pPr>
            <a:r>
              <a:rPr lang="en-US" sz="2000" strike="noStrike" spc="-1" dirty="0">
                <a:solidFill>
                  <a:srgbClr val="000000"/>
                </a:solidFill>
                <a:latin typeface="Corbel"/>
                <a:ea typeface="Corbel"/>
              </a:rPr>
              <a:t>The greater number of trees in the forest leads to higher accuracy and prevents the problem of overfitting.</a:t>
            </a:r>
            <a:endParaRPr lang="en-US" sz="2000" strike="noStrike" spc="-1" dirty="0">
              <a:latin typeface="Arial"/>
            </a:endParaRPr>
          </a:p>
          <a:p>
            <a:pPr>
              <a:lnSpc>
                <a:spcPct val="100000"/>
              </a:lnSpc>
            </a:pPr>
            <a:endParaRPr lang="en-US" sz="20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 name="Picture Placeholder 11"/>
          <p:cNvPicPr/>
          <p:nvPr/>
        </p:nvPicPr>
        <p:blipFill>
          <a:blip r:embed="rId3"/>
          <a:stretch/>
        </p:blipFill>
        <p:spPr>
          <a:xfrm>
            <a:off x="5205960" y="1440"/>
            <a:ext cx="5766480" cy="6854760"/>
          </a:xfrm>
          <a:prstGeom prst="rect">
            <a:avLst/>
          </a:prstGeom>
          <a:ln>
            <a:noFill/>
          </a:ln>
        </p:spPr>
      </p:pic>
      <p:sp>
        <p:nvSpPr>
          <p:cNvPr id="616" name="CustomShape 1"/>
          <p:cNvSpPr/>
          <p:nvPr/>
        </p:nvSpPr>
        <p:spPr>
          <a:xfrm>
            <a:off x="137520" y="284040"/>
            <a:ext cx="5001840" cy="6171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66760" indent="-265320">
              <a:lnSpc>
                <a:spcPct val="90000"/>
              </a:lnSpc>
              <a:spcBef>
                <a:spcPts val="1001"/>
              </a:spcBef>
              <a:buClr>
                <a:srgbClr val="000000"/>
              </a:buClr>
              <a:buFont typeface="Arial"/>
              <a:buChar char="•"/>
            </a:pPr>
            <a:r>
              <a:rPr lang="en-US" sz="2000" strike="noStrike" spc="-1" dirty="0">
                <a:solidFill>
                  <a:srgbClr val="000000"/>
                </a:solidFill>
                <a:latin typeface="Arial"/>
                <a:ea typeface="DejaVu Sans"/>
              </a:rPr>
              <a:t>A heart attack  occurs when a coronary artery, one of the arteries that supplies blood to the heart muscle, becomes suddenly blocked.</a:t>
            </a:r>
            <a:endParaRPr lang="en-US" sz="2000" strike="noStrike" spc="-1" dirty="0">
              <a:latin typeface="Arial"/>
            </a:endParaRPr>
          </a:p>
          <a:p>
            <a:pPr marL="720">
              <a:lnSpc>
                <a:spcPct val="90000"/>
              </a:lnSpc>
              <a:spcBef>
                <a:spcPts val="1001"/>
              </a:spcBef>
            </a:pPr>
            <a:endParaRPr lang="en-US" sz="2000" strike="noStrike" spc="-1" dirty="0">
              <a:latin typeface="Arial"/>
            </a:endParaRPr>
          </a:p>
          <a:p>
            <a:pPr marL="266760" indent="-265320">
              <a:lnSpc>
                <a:spcPct val="90000"/>
              </a:lnSpc>
              <a:spcBef>
                <a:spcPts val="1001"/>
              </a:spcBef>
              <a:buClr>
                <a:srgbClr val="000000"/>
              </a:buClr>
              <a:buFont typeface="Arial"/>
              <a:buChar char="•"/>
            </a:pPr>
            <a:r>
              <a:rPr lang="en-US" sz="2000" strike="noStrike" spc="-1" dirty="0">
                <a:solidFill>
                  <a:srgbClr val="000000"/>
                </a:solidFill>
                <a:latin typeface="Arial"/>
                <a:ea typeface="DejaVu Sans"/>
              </a:rPr>
              <a:t>This sudden blockage stops the blood supply , and the muscle dies. This causes heart attack.</a:t>
            </a:r>
            <a:endParaRPr lang="en-US" sz="2000" strike="noStrike" spc="-1" dirty="0">
              <a:latin typeface="Arial"/>
            </a:endParaRPr>
          </a:p>
          <a:p>
            <a:pPr>
              <a:lnSpc>
                <a:spcPct val="90000"/>
              </a:lnSpc>
              <a:spcBef>
                <a:spcPts val="1001"/>
              </a:spcBef>
            </a:pPr>
            <a:endParaRPr lang="en-US" sz="2000" strike="noStrike" spc="-1" dirty="0">
              <a:latin typeface="Arial"/>
            </a:endParaRPr>
          </a:p>
          <a:p>
            <a:pPr marL="266760" indent="-265320">
              <a:lnSpc>
                <a:spcPct val="90000"/>
              </a:lnSpc>
              <a:spcBef>
                <a:spcPts val="1001"/>
              </a:spcBef>
              <a:buClr>
                <a:srgbClr val="000000"/>
              </a:buClr>
              <a:buFont typeface="Arial"/>
              <a:buChar char="•"/>
            </a:pPr>
            <a:r>
              <a:rPr lang="en-US" sz="2000" strike="noStrike" spc="-1" dirty="0">
                <a:solidFill>
                  <a:srgbClr val="000000"/>
                </a:solidFill>
                <a:latin typeface="Arial"/>
                <a:ea typeface="DejaVu Sans"/>
              </a:rPr>
              <a:t> Delay of even few second in cardiac arrest patients are crucial.</a:t>
            </a:r>
            <a:endParaRPr lang="en-US" sz="2000" strike="noStrike" spc="-1" dirty="0">
              <a:latin typeface="Arial"/>
            </a:endParaRPr>
          </a:p>
          <a:p>
            <a:pPr marL="720">
              <a:lnSpc>
                <a:spcPct val="90000"/>
              </a:lnSpc>
              <a:spcBef>
                <a:spcPts val="1001"/>
              </a:spcBef>
            </a:pPr>
            <a:endParaRPr lang="en-US" sz="2000" strike="noStrike" spc="-1" dirty="0">
              <a:latin typeface="Arial"/>
            </a:endParaRPr>
          </a:p>
          <a:p>
            <a:pPr marL="266760" indent="-265320">
              <a:lnSpc>
                <a:spcPct val="90000"/>
              </a:lnSpc>
              <a:spcBef>
                <a:spcPts val="1001"/>
              </a:spcBef>
              <a:buClr>
                <a:srgbClr val="000000"/>
              </a:buClr>
              <a:buFont typeface="Arial"/>
              <a:buChar char="•"/>
            </a:pPr>
            <a:r>
              <a:rPr lang="en-US" sz="2000" strike="noStrike" spc="-1" dirty="0">
                <a:solidFill>
                  <a:srgbClr val="000000"/>
                </a:solidFill>
                <a:latin typeface="Arial"/>
                <a:ea typeface="DejaVu Sans"/>
              </a:rPr>
              <a:t>so we decide to build a project that can predict cardiac arrest In a person and give information that he is prone to cardiac arrest or NOT.</a:t>
            </a:r>
            <a:endParaRPr lang="en-US" sz="2000" strike="noStrike" spc="-1" dirty="0">
              <a:latin typeface="Arial"/>
            </a:endParaRPr>
          </a:p>
        </p:txBody>
      </p:sp>
      <p:sp>
        <p:nvSpPr>
          <p:cNvPr id="617" name="CustomShape 2"/>
          <p:cNvSpPr/>
          <p:nvPr/>
        </p:nvSpPr>
        <p:spPr>
          <a:xfrm>
            <a:off x="5425920" y="2715120"/>
            <a:ext cx="5085000" cy="719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5400" b="1" strike="noStrike" spc="-151">
                <a:solidFill>
                  <a:srgbClr val="F2F2F2"/>
                </a:solidFill>
                <a:latin typeface="Corbel"/>
                <a:ea typeface="DejaVu Sans"/>
              </a:rPr>
              <a:t>INTRODUCTION</a:t>
            </a:r>
            <a:endParaRPr lang="en-US" sz="5400" b="0" strike="noStrike" spc="-1">
              <a:latin typeface="Arial"/>
            </a:endParaRPr>
          </a:p>
        </p:txBody>
      </p:sp>
      <p:sp>
        <p:nvSpPr>
          <p:cNvPr id="618" name="CustomShape 3"/>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2813502C-881A-4DA5-B4C2-BB9038D49C3C}" type="slidenum">
              <a:rPr lang="en-US" sz="1400" b="0" strike="noStrike" spc="-1">
                <a:solidFill>
                  <a:srgbClr val="404040"/>
                </a:solidFill>
                <a:latin typeface="Corbel"/>
                <a:ea typeface="DejaVu Sans"/>
              </a:rPr>
              <a:t>2</a:t>
            </a:fld>
            <a:endParaRPr lang="en-US" sz="1400" b="0" strike="noStrike" spc="-1">
              <a:latin typeface="Arial"/>
            </a:endParaRPr>
          </a:p>
        </p:txBody>
      </p:sp>
      <p:sp>
        <p:nvSpPr>
          <p:cNvPr id="619" name="CustomShape 4"/>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52BA2301-60E5-44F2-BEA7-54D06AB4BAF7}" type="slidenum">
              <a:rPr lang="en-US" sz="1400" b="1" i="1" strike="noStrike" spc="-1">
                <a:solidFill>
                  <a:srgbClr val="404040"/>
                </a:solidFill>
                <a:latin typeface="Corbel"/>
                <a:ea typeface="DejaVu Sans"/>
              </a:rPr>
              <a:t>20</a:t>
            </a:fld>
            <a:endParaRPr lang="en-US" sz="1400" b="0" strike="noStrike" spc="-1">
              <a:latin typeface="Arial"/>
            </a:endParaRPr>
          </a:p>
        </p:txBody>
      </p:sp>
      <p:sp>
        <p:nvSpPr>
          <p:cNvPr id="701" name="CustomShape 2"/>
          <p:cNvSpPr/>
          <p:nvPr/>
        </p:nvSpPr>
        <p:spPr>
          <a:xfrm>
            <a:off x="2880" y="-4320"/>
            <a:ext cx="12185640" cy="6880320"/>
          </a:xfrm>
          <a:prstGeom prst="rect">
            <a:avLst/>
          </a:prstGeom>
          <a:ln/>
        </p:spPr>
        <p:style>
          <a:lnRef idx="2">
            <a:schemeClr val="dk1"/>
          </a:lnRef>
          <a:fillRef idx="1">
            <a:schemeClr val="lt1"/>
          </a:fillRef>
          <a:effectRef idx="0">
            <a:schemeClr val="dk1"/>
          </a:effectRef>
          <a:fontRef idx="minor"/>
        </p:style>
      </p:sp>
      <p:sp>
        <p:nvSpPr>
          <p:cNvPr id="702" name="CustomShape 3"/>
          <p:cNvSpPr/>
          <p:nvPr/>
        </p:nvSpPr>
        <p:spPr>
          <a:xfrm>
            <a:off x="396000" y="280800"/>
            <a:ext cx="446760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dirty="0">
                <a:solidFill>
                  <a:srgbClr val="000000"/>
                </a:solidFill>
                <a:latin typeface="Corbel"/>
                <a:ea typeface="DejaVu Sans"/>
              </a:rPr>
              <a:t>Flowchart for Random Tree</a:t>
            </a:r>
            <a:endParaRPr lang="en-US" sz="2400" b="0" strike="noStrike" spc="-1" dirty="0">
              <a:latin typeface="Arial"/>
            </a:endParaRPr>
          </a:p>
        </p:txBody>
      </p:sp>
      <p:pic>
        <p:nvPicPr>
          <p:cNvPr id="703" name="Picture 5" descr="Diagram&#10;&#10;Description automatically generated"/>
          <p:cNvPicPr/>
          <p:nvPr/>
        </p:nvPicPr>
        <p:blipFill>
          <a:blip r:embed="rId2"/>
          <a:stretch/>
        </p:blipFill>
        <p:spPr>
          <a:xfrm>
            <a:off x="1202040" y="1076760"/>
            <a:ext cx="9902520" cy="53362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 name="Picture Placeholder 7"/>
          <p:cNvPicPr/>
          <p:nvPr/>
        </p:nvPicPr>
        <p:blipFill>
          <a:blip r:embed="rId3"/>
          <a:stretch/>
        </p:blipFill>
        <p:spPr>
          <a:xfrm>
            <a:off x="136440" y="170280"/>
            <a:ext cx="10816920" cy="6574680"/>
          </a:xfrm>
          <a:prstGeom prst="rect">
            <a:avLst/>
          </a:prstGeom>
          <a:ln>
            <a:noFill/>
          </a:ln>
        </p:spPr>
      </p:pic>
      <p:sp>
        <p:nvSpPr>
          <p:cNvPr id="705" name="CustomShape 1"/>
          <p:cNvSpPr/>
          <p:nvPr/>
        </p:nvSpPr>
        <p:spPr>
          <a:xfrm>
            <a:off x="138240" y="2897640"/>
            <a:ext cx="10519560" cy="848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6000" b="1" strike="noStrike" spc="-151">
                <a:solidFill>
                  <a:srgbClr val="000000"/>
                </a:solidFill>
                <a:latin typeface="Corbel"/>
                <a:ea typeface="DejaVu Sans"/>
              </a:rPr>
              <a:t>Outputs and Observations</a:t>
            </a:r>
            <a:endParaRPr lang="en-US" sz="6000" b="0" strike="noStrike" spc="-1">
              <a:latin typeface="Arial"/>
            </a:endParaRPr>
          </a:p>
        </p:txBody>
      </p:sp>
      <p:sp>
        <p:nvSpPr>
          <p:cNvPr id="706"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4CF1284C-7E61-4497-B400-BF25C12CE39F}" type="slidenum">
              <a:rPr lang="en-US" sz="1400" b="1" i="1" strike="noStrike" spc="-1">
                <a:solidFill>
                  <a:srgbClr val="404040"/>
                </a:solidFill>
                <a:latin typeface="Corbel"/>
                <a:ea typeface="DejaVu Sans"/>
              </a:rPr>
              <a:t>21</a:t>
            </a:fld>
            <a:endParaRPr lang="en-US" sz="1400" b="0" strike="noStrike" spc="-1">
              <a:latin typeface="Arial"/>
            </a:endParaRPr>
          </a:p>
        </p:txBody>
      </p:sp>
      <p:sp>
        <p:nvSpPr>
          <p:cNvPr id="707"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F3C0F39F-DDDC-479C-8E59-9D89190CF720}" type="slidenum">
              <a:rPr lang="en-US" sz="1400" b="1" i="1" strike="noStrike" spc="-1">
                <a:solidFill>
                  <a:srgbClr val="404040"/>
                </a:solidFill>
                <a:latin typeface="Corbel"/>
                <a:ea typeface="DejaVu Sans"/>
              </a:rPr>
              <a:t>22</a:t>
            </a:fld>
            <a:endParaRPr lang="en-US" sz="1400" b="0" strike="noStrike" spc="-1">
              <a:latin typeface="Arial"/>
            </a:endParaRPr>
          </a:p>
        </p:txBody>
      </p:sp>
      <p:sp>
        <p:nvSpPr>
          <p:cNvPr id="709" name="CustomShape 2"/>
          <p:cNvSpPr/>
          <p:nvPr/>
        </p:nvSpPr>
        <p:spPr>
          <a:xfrm>
            <a:off x="10954080" y="587520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0" name="CustomShape 3"/>
          <p:cNvSpPr/>
          <p:nvPr/>
        </p:nvSpPr>
        <p:spPr>
          <a:xfrm>
            <a:off x="123120" y="105480"/>
            <a:ext cx="10967760" cy="6614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1"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 Gathering for Dataset 1 </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B06627B7-9A0B-456E-958D-067765E4B50B}"/>
              </a:ext>
            </a:extLst>
          </p:cNvPr>
          <p:cNvGraphicFramePr>
            <a:graphicFrameLocks noGrp="1"/>
          </p:cNvGraphicFramePr>
          <p:nvPr>
            <p:extLst>
              <p:ext uri="{D42A27DB-BD31-4B8C-83A1-F6EECF244321}">
                <p14:modId xmlns:p14="http://schemas.microsoft.com/office/powerpoint/2010/main" val="418104095"/>
              </p:ext>
            </p:extLst>
          </p:nvPr>
        </p:nvGraphicFramePr>
        <p:xfrm>
          <a:off x="258619" y="2264536"/>
          <a:ext cx="11231421" cy="2667684"/>
        </p:xfrm>
        <a:graphic>
          <a:graphicData uri="http://schemas.openxmlformats.org/drawingml/2006/table">
            <a:tbl>
              <a:tblPr>
                <a:tableStyleId>{69CF1AB2-1976-4502-BF36-3FF5EA218861}</a:tableStyleId>
              </a:tblPr>
              <a:tblGrid>
                <a:gridCol w="611234">
                  <a:extLst>
                    <a:ext uri="{9D8B030D-6E8A-4147-A177-3AD203B41FA5}">
                      <a16:colId xmlns:a16="http://schemas.microsoft.com/office/drawing/2014/main" val="3883584059"/>
                    </a:ext>
                  </a:extLst>
                </a:gridCol>
                <a:gridCol w="611234">
                  <a:extLst>
                    <a:ext uri="{9D8B030D-6E8A-4147-A177-3AD203B41FA5}">
                      <a16:colId xmlns:a16="http://schemas.microsoft.com/office/drawing/2014/main" val="3604962173"/>
                    </a:ext>
                  </a:extLst>
                </a:gridCol>
                <a:gridCol w="611234">
                  <a:extLst>
                    <a:ext uri="{9D8B030D-6E8A-4147-A177-3AD203B41FA5}">
                      <a16:colId xmlns:a16="http://schemas.microsoft.com/office/drawing/2014/main" val="187845253"/>
                    </a:ext>
                  </a:extLst>
                </a:gridCol>
                <a:gridCol w="738574">
                  <a:extLst>
                    <a:ext uri="{9D8B030D-6E8A-4147-A177-3AD203B41FA5}">
                      <a16:colId xmlns:a16="http://schemas.microsoft.com/office/drawing/2014/main" val="2504479553"/>
                    </a:ext>
                  </a:extLst>
                </a:gridCol>
                <a:gridCol w="916851">
                  <a:extLst>
                    <a:ext uri="{9D8B030D-6E8A-4147-A177-3AD203B41FA5}">
                      <a16:colId xmlns:a16="http://schemas.microsoft.com/office/drawing/2014/main" val="130727495"/>
                    </a:ext>
                  </a:extLst>
                </a:gridCol>
                <a:gridCol w="916851">
                  <a:extLst>
                    <a:ext uri="{9D8B030D-6E8A-4147-A177-3AD203B41FA5}">
                      <a16:colId xmlns:a16="http://schemas.microsoft.com/office/drawing/2014/main" val="116544229"/>
                    </a:ext>
                  </a:extLst>
                </a:gridCol>
                <a:gridCol w="738574">
                  <a:extLst>
                    <a:ext uri="{9D8B030D-6E8A-4147-A177-3AD203B41FA5}">
                      <a16:colId xmlns:a16="http://schemas.microsoft.com/office/drawing/2014/main" val="4043943847"/>
                    </a:ext>
                  </a:extLst>
                </a:gridCol>
                <a:gridCol w="738574">
                  <a:extLst>
                    <a:ext uri="{9D8B030D-6E8A-4147-A177-3AD203B41FA5}">
                      <a16:colId xmlns:a16="http://schemas.microsoft.com/office/drawing/2014/main" val="391060375"/>
                    </a:ext>
                  </a:extLst>
                </a:gridCol>
                <a:gridCol w="916851">
                  <a:extLst>
                    <a:ext uri="{9D8B030D-6E8A-4147-A177-3AD203B41FA5}">
                      <a16:colId xmlns:a16="http://schemas.microsoft.com/office/drawing/2014/main" val="1493052913"/>
                    </a:ext>
                  </a:extLst>
                </a:gridCol>
                <a:gridCol w="738574">
                  <a:extLst>
                    <a:ext uri="{9D8B030D-6E8A-4147-A177-3AD203B41FA5}">
                      <a16:colId xmlns:a16="http://schemas.microsoft.com/office/drawing/2014/main" val="3473410602"/>
                    </a:ext>
                  </a:extLst>
                </a:gridCol>
                <a:gridCol w="738574">
                  <a:extLst>
                    <a:ext uri="{9D8B030D-6E8A-4147-A177-3AD203B41FA5}">
                      <a16:colId xmlns:a16="http://schemas.microsoft.com/office/drawing/2014/main" val="468385748"/>
                    </a:ext>
                  </a:extLst>
                </a:gridCol>
                <a:gridCol w="738574">
                  <a:extLst>
                    <a:ext uri="{9D8B030D-6E8A-4147-A177-3AD203B41FA5}">
                      <a16:colId xmlns:a16="http://schemas.microsoft.com/office/drawing/2014/main" val="4102415171"/>
                    </a:ext>
                  </a:extLst>
                </a:gridCol>
                <a:gridCol w="738574">
                  <a:extLst>
                    <a:ext uri="{9D8B030D-6E8A-4147-A177-3AD203B41FA5}">
                      <a16:colId xmlns:a16="http://schemas.microsoft.com/office/drawing/2014/main" val="3493329010"/>
                    </a:ext>
                  </a:extLst>
                </a:gridCol>
                <a:gridCol w="738574">
                  <a:extLst>
                    <a:ext uri="{9D8B030D-6E8A-4147-A177-3AD203B41FA5}">
                      <a16:colId xmlns:a16="http://schemas.microsoft.com/office/drawing/2014/main" val="528342771"/>
                    </a:ext>
                  </a:extLst>
                </a:gridCol>
                <a:gridCol w="738574">
                  <a:extLst>
                    <a:ext uri="{9D8B030D-6E8A-4147-A177-3AD203B41FA5}">
                      <a16:colId xmlns:a16="http://schemas.microsoft.com/office/drawing/2014/main" val="1009485133"/>
                    </a:ext>
                  </a:extLst>
                </a:gridCol>
              </a:tblGrid>
              <a:tr h="444614">
                <a:tc>
                  <a:txBody>
                    <a:bodyPr/>
                    <a:lstStyle/>
                    <a:p>
                      <a:pPr algn="ctr" fontAlgn="ctr"/>
                      <a:r>
                        <a:rPr lang="en-IN" sz="1200" u="none" strike="noStrike">
                          <a:effectLst/>
                        </a:rPr>
                        <a:t> </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age</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sex</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cp</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trestbps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chol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fbs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restecg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thalach</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exang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oldpeak</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slope</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ca</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thal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target</a:t>
                      </a:r>
                      <a:endParaRPr lang="en-IN" sz="1200" b="1"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3110267541"/>
                  </a:ext>
                </a:extLst>
              </a:tr>
              <a:tr h="444614">
                <a:tc>
                  <a:txBody>
                    <a:bodyPr/>
                    <a:lstStyle/>
                    <a:p>
                      <a:pPr algn="ctr" fontAlgn="ctr"/>
                      <a:r>
                        <a:rPr lang="en-IN" sz="1200" u="none" strike="noStrike">
                          <a:effectLst/>
                        </a:rPr>
                        <a:t>0</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233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150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309424934"/>
                  </a:ext>
                </a:extLst>
              </a:tr>
              <a:tr h="444614">
                <a:tc>
                  <a:txBody>
                    <a:bodyPr/>
                    <a:lstStyle/>
                    <a:p>
                      <a:pPr algn="ctr" fontAlgn="ctr"/>
                      <a:r>
                        <a:rPr lang="en-IN" sz="1200" u="none" strike="noStrike">
                          <a:effectLst/>
                        </a:rPr>
                        <a:t>1</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160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286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108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198957686"/>
                  </a:ext>
                </a:extLst>
              </a:tr>
              <a:tr h="444614">
                <a:tc>
                  <a:txBody>
                    <a:bodyPr/>
                    <a:lstStyle/>
                    <a:p>
                      <a:pPr algn="ctr" fontAlgn="ctr"/>
                      <a:r>
                        <a:rPr lang="en-IN" sz="1200" u="none" strike="noStrike">
                          <a:effectLst/>
                        </a:rPr>
                        <a:t>2</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229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822407858"/>
                  </a:ext>
                </a:extLst>
              </a:tr>
              <a:tr h="444614">
                <a:tc>
                  <a:txBody>
                    <a:bodyPr/>
                    <a:lstStyle/>
                    <a:p>
                      <a:pPr algn="ctr" fontAlgn="ctr"/>
                      <a:r>
                        <a:rPr lang="en-IN" sz="1200" u="none" strike="noStrike">
                          <a:effectLst/>
                        </a:rPr>
                        <a:t>3</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250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187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01398251"/>
                  </a:ext>
                </a:extLst>
              </a:tr>
              <a:tr h="444614">
                <a:tc>
                  <a:txBody>
                    <a:bodyPr/>
                    <a:lstStyle/>
                    <a:p>
                      <a:pPr algn="ctr" fontAlgn="ctr"/>
                      <a:r>
                        <a:rPr lang="en-IN" sz="1200" u="none" strike="noStrike">
                          <a:effectLst/>
                        </a:rPr>
                        <a:t>4</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204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172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a:t>
                      </a:r>
                      <a:endParaRPr lang="en-IN" sz="1200" b="0"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360048061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F3C0F39F-DDDC-479C-8E59-9D89190CF720}" type="slidenum">
              <a:rPr lang="en-US" sz="1400" b="1" i="1" strike="noStrike" spc="-1">
                <a:solidFill>
                  <a:srgbClr val="404040"/>
                </a:solidFill>
                <a:latin typeface="Corbel"/>
                <a:ea typeface="DejaVu Sans"/>
              </a:rPr>
              <a:t>23</a:t>
            </a:fld>
            <a:endParaRPr lang="en-US" sz="1400" b="0" strike="noStrike" spc="-1">
              <a:latin typeface="Arial"/>
            </a:endParaRPr>
          </a:p>
        </p:txBody>
      </p:sp>
      <p:sp>
        <p:nvSpPr>
          <p:cNvPr id="709" name="CustomShape 2"/>
          <p:cNvSpPr/>
          <p:nvPr/>
        </p:nvSpPr>
        <p:spPr>
          <a:xfrm>
            <a:off x="10954080" y="587520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0" name="CustomShape 3"/>
          <p:cNvSpPr/>
          <p:nvPr/>
        </p:nvSpPr>
        <p:spPr>
          <a:xfrm>
            <a:off x="123120" y="105480"/>
            <a:ext cx="10967760" cy="6614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1"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 Gathering for Dataset 2 </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ED6A82C3-4C53-4B8D-8584-76DFD3079F52}"/>
              </a:ext>
            </a:extLst>
          </p:cNvPr>
          <p:cNvGraphicFramePr>
            <a:graphicFrameLocks noGrp="1"/>
          </p:cNvGraphicFramePr>
          <p:nvPr>
            <p:extLst>
              <p:ext uri="{D42A27DB-BD31-4B8C-83A1-F6EECF244321}">
                <p14:modId xmlns:p14="http://schemas.microsoft.com/office/powerpoint/2010/main" val="3535534418"/>
              </p:ext>
            </p:extLst>
          </p:nvPr>
        </p:nvGraphicFramePr>
        <p:xfrm>
          <a:off x="432001" y="1444320"/>
          <a:ext cx="11150397" cy="3173862"/>
        </p:xfrm>
        <a:graphic>
          <a:graphicData uri="http://schemas.openxmlformats.org/drawingml/2006/table">
            <a:tbl>
              <a:tblPr>
                <a:tableStyleId>{8A107856-5554-42FB-B03E-39F5DBC370BA}</a:tableStyleId>
              </a:tblPr>
              <a:tblGrid>
                <a:gridCol w="606824">
                  <a:extLst>
                    <a:ext uri="{9D8B030D-6E8A-4147-A177-3AD203B41FA5}">
                      <a16:colId xmlns:a16="http://schemas.microsoft.com/office/drawing/2014/main" val="526376967"/>
                    </a:ext>
                  </a:extLst>
                </a:gridCol>
                <a:gridCol w="606824">
                  <a:extLst>
                    <a:ext uri="{9D8B030D-6E8A-4147-A177-3AD203B41FA5}">
                      <a16:colId xmlns:a16="http://schemas.microsoft.com/office/drawing/2014/main" val="2106949314"/>
                    </a:ext>
                  </a:extLst>
                </a:gridCol>
                <a:gridCol w="606824">
                  <a:extLst>
                    <a:ext uri="{9D8B030D-6E8A-4147-A177-3AD203B41FA5}">
                      <a16:colId xmlns:a16="http://schemas.microsoft.com/office/drawing/2014/main" val="1307985624"/>
                    </a:ext>
                  </a:extLst>
                </a:gridCol>
                <a:gridCol w="733246">
                  <a:extLst>
                    <a:ext uri="{9D8B030D-6E8A-4147-A177-3AD203B41FA5}">
                      <a16:colId xmlns:a16="http://schemas.microsoft.com/office/drawing/2014/main" val="309569232"/>
                    </a:ext>
                  </a:extLst>
                </a:gridCol>
                <a:gridCol w="910237">
                  <a:extLst>
                    <a:ext uri="{9D8B030D-6E8A-4147-A177-3AD203B41FA5}">
                      <a16:colId xmlns:a16="http://schemas.microsoft.com/office/drawing/2014/main" val="761015227"/>
                    </a:ext>
                  </a:extLst>
                </a:gridCol>
                <a:gridCol w="910237">
                  <a:extLst>
                    <a:ext uri="{9D8B030D-6E8A-4147-A177-3AD203B41FA5}">
                      <a16:colId xmlns:a16="http://schemas.microsoft.com/office/drawing/2014/main" val="877128449"/>
                    </a:ext>
                  </a:extLst>
                </a:gridCol>
                <a:gridCol w="733246">
                  <a:extLst>
                    <a:ext uri="{9D8B030D-6E8A-4147-A177-3AD203B41FA5}">
                      <a16:colId xmlns:a16="http://schemas.microsoft.com/office/drawing/2014/main" val="3229689589"/>
                    </a:ext>
                  </a:extLst>
                </a:gridCol>
                <a:gridCol w="733246">
                  <a:extLst>
                    <a:ext uri="{9D8B030D-6E8A-4147-A177-3AD203B41FA5}">
                      <a16:colId xmlns:a16="http://schemas.microsoft.com/office/drawing/2014/main" val="3603237246"/>
                    </a:ext>
                  </a:extLst>
                </a:gridCol>
                <a:gridCol w="910237">
                  <a:extLst>
                    <a:ext uri="{9D8B030D-6E8A-4147-A177-3AD203B41FA5}">
                      <a16:colId xmlns:a16="http://schemas.microsoft.com/office/drawing/2014/main" val="259393306"/>
                    </a:ext>
                  </a:extLst>
                </a:gridCol>
                <a:gridCol w="733246">
                  <a:extLst>
                    <a:ext uri="{9D8B030D-6E8A-4147-A177-3AD203B41FA5}">
                      <a16:colId xmlns:a16="http://schemas.microsoft.com/office/drawing/2014/main" val="2620210661"/>
                    </a:ext>
                  </a:extLst>
                </a:gridCol>
                <a:gridCol w="733246">
                  <a:extLst>
                    <a:ext uri="{9D8B030D-6E8A-4147-A177-3AD203B41FA5}">
                      <a16:colId xmlns:a16="http://schemas.microsoft.com/office/drawing/2014/main" val="1970797238"/>
                    </a:ext>
                  </a:extLst>
                </a:gridCol>
                <a:gridCol w="733246">
                  <a:extLst>
                    <a:ext uri="{9D8B030D-6E8A-4147-A177-3AD203B41FA5}">
                      <a16:colId xmlns:a16="http://schemas.microsoft.com/office/drawing/2014/main" val="345119070"/>
                    </a:ext>
                  </a:extLst>
                </a:gridCol>
                <a:gridCol w="733246">
                  <a:extLst>
                    <a:ext uri="{9D8B030D-6E8A-4147-A177-3AD203B41FA5}">
                      <a16:colId xmlns:a16="http://schemas.microsoft.com/office/drawing/2014/main" val="2532733816"/>
                    </a:ext>
                  </a:extLst>
                </a:gridCol>
                <a:gridCol w="733246">
                  <a:extLst>
                    <a:ext uri="{9D8B030D-6E8A-4147-A177-3AD203B41FA5}">
                      <a16:colId xmlns:a16="http://schemas.microsoft.com/office/drawing/2014/main" val="1189236762"/>
                    </a:ext>
                  </a:extLst>
                </a:gridCol>
                <a:gridCol w="733246">
                  <a:extLst>
                    <a:ext uri="{9D8B030D-6E8A-4147-A177-3AD203B41FA5}">
                      <a16:colId xmlns:a16="http://schemas.microsoft.com/office/drawing/2014/main" val="886611440"/>
                    </a:ext>
                  </a:extLst>
                </a:gridCol>
              </a:tblGrid>
              <a:tr h="528977">
                <a:tc>
                  <a:txBody>
                    <a:bodyPr/>
                    <a:lstStyle/>
                    <a:p>
                      <a:pPr algn="ctr" fontAlgn="ctr"/>
                      <a:r>
                        <a:rPr lang="en-IN" sz="1200" u="none" strike="noStrike">
                          <a:effectLst/>
                        </a:rPr>
                        <a:t> </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age</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sex</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cp</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trestbps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chol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fbs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restecg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thalach</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exang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oldpeak</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slope</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ca</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thal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target</a:t>
                      </a:r>
                      <a:endParaRPr lang="en-IN" sz="1200" b="1"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4099634613"/>
                  </a:ext>
                </a:extLst>
              </a:tr>
              <a:tr h="528977">
                <a:tc>
                  <a:txBody>
                    <a:bodyPr/>
                    <a:lstStyle/>
                    <a:p>
                      <a:pPr algn="ctr" fontAlgn="ctr"/>
                      <a:r>
                        <a:rPr lang="en-IN" sz="1200" u="none" strike="noStrike">
                          <a:effectLst/>
                        </a:rPr>
                        <a:t>0</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95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561105739"/>
                  </a:ext>
                </a:extLst>
              </a:tr>
              <a:tr h="528977">
                <a:tc>
                  <a:txBody>
                    <a:bodyPr/>
                    <a:lstStyle/>
                    <a:p>
                      <a:pPr algn="ctr" fontAlgn="ctr"/>
                      <a:r>
                        <a:rPr lang="en-IN" sz="1200" u="none" strike="noStrike">
                          <a:effectLst/>
                        </a:rPr>
                        <a:t>1</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115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154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3995815798"/>
                  </a:ext>
                </a:extLst>
              </a:tr>
              <a:tr h="528977">
                <a:tc>
                  <a:txBody>
                    <a:bodyPr/>
                    <a:lstStyle/>
                    <a:p>
                      <a:pPr algn="ctr" fontAlgn="ctr"/>
                      <a:r>
                        <a:rPr lang="en-IN" sz="1200" u="none" strike="noStrike">
                          <a:effectLst/>
                        </a:rPr>
                        <a:t>2</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5972950"/>
                  </a:ext>
                </a:extLst>
              </a:tr>
              <a:tr h="528977">
                <a:tc>
                  <a:txBody>
                    <a:bodyPr/>
                    <a:lstStyle/>
                    <a:p>
                      <a:pPr algn="ctr" fontAlgn="ctr"/>
                      <a:r>
                        <a:rPr lang="en-IN" sz="1200" u="none" strike="noStrike">
                          <a:effectLst/>
                        </a:rPr>
                        <a:t>3</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110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3867150681"/>
                  </a:ext>
                </a:extLst>
              </a:tr>
              <a:tr h="528977">
                <a:tc>
                  <a:txBody>
                    <a:bodyPr/>
                    <a:lstStyle/>
                    <a:p>
                      <a:pPr algn="ctr" fontAlgn="ctr"/>
                      <a:r>
                        <a:rPr lang="en-IN" sz="1200" u="none" strike="noStrike">
                          <a:effectLst/>
                        </a:rPr>
                        <a:t>4</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105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166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a:t>
                      </a:r>
                      <a:endParaRPr lang="en-IN" sz="1200" b="0"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553730552"/>
                  </a:ext>
                </a:extLst>
              </a:tr>
            </a:tbl>
          </a:graphicData>
        </a:graphic>
      </p:graphicFrame>
    </p:spTree>
    <p:extLst>
      <p:ext uri="{BB962C8B-B14F-4D97-AF65-F5344CB8AC3E}">
        <p14:creationId xmlns:p14="http://schemas.microsoft.com/office/powerpoint/2010/main" val="4132026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F3C0F39F-DDDC-479C-8E59-9D89190CF720}" type="slidenum">
              <a:rPr lang="en-US" sz="1400" b="1" i="1" strike="noStrike" spc="-1">
                <a:solidFill>
                  <a:srgbClr val="404040"/>
                </a:solidFill>
                <a:latin typeface="Corbel"/>
                <a:ea typeface="DejaVu Sans"/>
              </a:rPr>
              <a:t>24</a:t>
            </a:fld>
            <a:endParaRPr lang="en-US" sz="1400" b="0" strike="noStrike" spc="-1">
              <a:latin typeface="Arial"/>
            </a:endParaRPr>
          </a:p>
        </p:txBody>
      </p:sp>
      <p:sp>
        <p:nvSpPr>
          <p:cNvPr id="709" name="CustomShape 2"/>
          <p:cNvSpPr/>
          <p:nvPr/>
        </p:nvSpPr>
        <p:spPr>
          <a:xfrm>
            <a:off x="10954080" y="587520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0" name="CustomShape 3"/>
          <p:cNvSpPr/>
          <p:nvPr/>
        </p:nvSpPr>
        <p:spPr>
          <a:xfrm>
            <a:off x="123120" y="105480"/>
            <a:ext cx="10967760" cy="6614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1"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 Gathering for Dataset 3 </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4F4BE330-5AE5-44E9-9BAD-BDC5B5C11472}"/>
              </a:ext>
            </a:extLst>
          </p:cNvPr>
          <p:cNvGraphicFramePr>
            <a:graphicFrameLocks noGrp="1"/>
          </p:cNvGraphicFramePr>
          <p:nvPr>
            <p:extLst>
              <p:ext uri="{D42A27DB-BD31-4B8C-83A1-F6EECF244321}">
                <p14:modId xmlns:p14="http://schemas.microsoft.com/office/powerpoint/2010/main" val="687295176"/>
              </p:ext>
            </p:extLst>
          </p:nvPr>
        </p:nvGraphicFramePr>
        <p:xfrm>
          <a:off x="609601" y="1791855"/>
          <a:ext cx="10972797" cy="3223488"/>
        </p:xfrm>
        <a:graphic>
          <a:graphicData uri="http://schemas.openxmlformats.org/drawingml/2006/table">
            <a:tbl>
              <a:tblPr>
                <a:tableStyleId>{22838BEF-8BB2-4498-84A7-C5851F593DF1}</a:tableStyleId>
              </a:tblPr>
              <a:tblGrid>
                <a:gridCol w="597159">
                  <a:extLst>
                    <a:ext uri="{9D8B030D-6E8A-4147-A177-3AD203B41FA5}">
                      <a16:colId xmlns:a16="http://schemas.microsoft.com/office/drawing/2014/main" val="892152199"/>
                    </a:ext>
                  </a:extLst>
                </a:gridCol>
                <a:gridCol w="597159">
                  <a:extLst>
                    <a:ext uri="{9D8B030D-6E8A-4147-A177-3AD203B41FA5}">
                      <a16:colId xmlns:a16="http://schemas.microsoft.com/office/drawing/2014/main" val="3786847828"/>
                    </a:ext>
                  </a:extLst>
                </a:gridCol>
                <a:gridCol w="597159">
                  <a:extLst>
                    <a:ext uri="{9D8B030D-6E8A-4147-A177-3AD203B41FA5}">
                      <a16:colId xmlns:a16="http://schemas.microsoft.com/office/drawing/2014/main" val="668368817"/>
                    </a:ext>
                  </a:extLst>
                </a:gridCol>
                <a:gridCol w="721567">
                  <a:extLst>
                    <a:ext uri="{9D8B030D-6E8A-4147-A177-3AD203B41FA5}">
                      <a16:colId xmlns:a16="http://schemas.microsoft.com/office/drawing/2014/main" val="3326342635"/>
                    </a:ext>
                  </a:extLst>
                </a:gridCol>
                <a:gridCol w="895739">
                  <a:extLst>
                    <a:ext uri="{9D8B030D-6E8A-4147-A177-3AD203B41FA5}">
                      <a16:colId xmlns:a16="http://schemas.microsoft.com/office/drawing/2014/main" val="2148254287"/>
                    </a:ext>
                  </a:extLst>
                </a:gridCol>
                <a:gridCol w="895739">
                  <a:extLst>
                    <a:ext uri="{9D8B030D-6E8A-4147-A177-3AD203B41FA5}">
                      <a16:colId xmlns:a16="http://schemas.microsoft.com/office/drawing/2014/main" val="1221307844"/>
                    </a:ext>
                  </a:extLst>
                </a:gridCol>
                <a:gridCol w="721567">
                  <a:extLst>
                    <a:ext uri="{9D8B030D-6E8A-4147-A177-3AD203B41FA5}">
                      <a16:colId xmlns:a16="http://schemas.microsoft.com/office/drawing/2014/main" val="1405888867"/>
                    </a:ext>
                  </a:extLst>
                </a:gridCol>
                <a:gridCol w="721567">
                  <a:extLst>
                    <a:ext uri="{9D8B030D-6E8A-4147-A177-3AD203B41FA5}">
                      <a16:colId xmlns:a16="http://schemas.microsoft.com/office/drawing/2014/main" val="3559133178"/>
                    </a:ext>
                  </a:extLst>
                </a:gridCol>
                <a:gridCol w="895739">
                  <a:extLst>
                    <a:ext uri="{9D8B030D-6E8A-4147-A177-3AD203B41FA5}">
                      <a16:colId xmlns:a16="http://schemas.microsoft.com/office/drawing/2014/main" val="303581343"/>
                    </a:ext>
                  </a:extLst>
                </a:gridCol>
                <a:gridCol w="721567">
                  <a:extLst>
                    <a:ext uri="{9D8B030D-6E8A-4147-A177-3AD203B41FA5}">
                      <a16:colId xmlns:a16="http://schemas.microsoft.com/office/drawing/2014/main" val="2207625029"/>
                    </a:ext>
                  </a:extLst>
                </a:gridCol>
                <a:gridCol w="721567">
                  <a:extLst>
                    <a:ext uri="{9D8B030D-6E8A-4147-A177-3AD203B41FA5}">
                      <a16:colId xmlns:a16="http://schemas.microsoft.com/office/drawing/2014/main" val="36148115"/>
                    </a:ext>
                  </a:extLst>
                </a:gridCol>
                <a:gridCol w="721567">
                  <a:extLst>
                    <a:ext uri="{9D8B030D-6E8A-4147-A177-3AD203B41FA5}">
                      <a16:colId xmlns:a16="http://schemas.microsoft.com/office/drawing/2014/main" val="942601960"/>
                    </a:ext>
                  </a:extLst>
                </a:gridCol>
                <a:gridCol w="721567">
                  <a:extLst>
                    <a:ext uri="{9D8B030D-6E8A-4147-A177-3AD203B41FA5}">
                      <a16:colId xmlns:a16="http://schemas.microsoft.com/office/drawing/2014/main" val="1452753012"/>
                    </a:ext>
                  </a:extLst>
                </a:gridCol>
                <a:gridCol w="721567">
                  <a:extLst>
                    <a:ext uri="{9D8B030D-6E8A-4147-A177-3AD203B41FA5}">
                      <a16:colId xmlns:a16="http://schemas.microsoft.com/office/drawing/2014/main" val="1956032377"/>
                    </a:ext>
                  </a:extLst>
                </a:gridCol>
                <a:gridCol w="721567">
                  <a:extLst>
                    <a:ext uri="{9D8B030D-6E8A-4147-A177-3AD203B41FA5}">
                      <a16:colId xmlns:a16="http://schemas.microsoft.com/office/drawing/2014/main" val="610516395"/>
                    </a:ext>
                  </a:extLst>
                </a:gridCol>
              </a:tblGrid>
              <a:tr h="537248">
                <a:tc>
                  <a:txBody>
                    <a:bodyPr/>
                    <a:lstStyle/>
                    <a:p>
                      <a:pPr algn="ctr" fontAlgn="ctr"/>
                      <a:r>
                        <a:rPr lang="en-IN" sz="1200" u="none" strike="noStrike">
                          <a:effectLst/>
                        </a:rPr>
                        <a:t> </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age</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sex</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cp</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trestbps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chol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fbs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restecg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thalach</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exang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oldpeak</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slope</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ca</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thal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target</a:t>
                      </a:r>
                      <a:endParaRPr lang="en-IN" sz="1200" b="1"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623958887"/>
                  </a:ext>
                </a:extLst>
              </a:tr>
              <a:tr h="537248">
                <a:tc>
                  <a:txBody>
                    <a:bodyPr/>
                    <a:lstStyle/>
                    <a:p>
                      <a:pPr algn="ctr" fontAlgn="ctr"/>
                      <a:r>
                        <a:rPr lang="en-IN" sz="1200" u="none" strike="noStrike">
                          <a:effectLst/>
                        </a:rPr>
                        <a:t>0</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185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781691469"/>
                  </a:ext>
                </a:extLst>
              </a:tr>
              <a:tr h="537248">
                <a:tc>
                  <a:txBody>
                    <a:bodyPr/>
                    <a:lstStyle/>
                    <a:p>
                      <a:pPr algn="ctr" fontAlgn="ctr"/>
                      <a:r>
                        <a:rPr lang="en-IN" sz="1200" u="none" strike="noStrike">
                          <a:effectLst/>
                        </a:rPr>
                        <a:t>1</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243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160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699472373"/>
                  </a:ext>
                </a:extLst>
              </a:tr>
              <a:tr h="537248">
                <a:tc>
                  <a:txBody>
                    <a:bodyPr/>
                    <a:lstStyle/>
                    <a:p>
                      <a:pPr algn="ctr" fontAlgn="ctr"/>
                      <a:r>
                        <a:rPr lang="en-IN" sz="1200" u="none" strike="noStrike">
                          <a:effectLst/>
                        </a:rPr>
                        <a:t>2</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170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47883281"/>
                  </a:ext>
                </a:extLst>
              </a:tr>
              <a:tr h="537248">
                <a:tc>
                  <a:txBody>
                    <a:bodyPr/>
                    <a:lstStyle/>
                    <a:p>
                      <a:pPr algn="ctr" fontAlgn="ctr"/>
                      <a:r>
                        <a:rPr lang="en-IN" sz="1200" u="none" strike="noStrike">
                          <a:effectLst/>
                        </a:rPr>
                        <a:t>3</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170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237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170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844272580"/>
                  </a:ext>
                </a:extLst>
              </a:tr>
              <a:tr h="537248">
                <a:tc>
                  <a:txBody>
                    <a:bodyPr/>
                    <a:lstStyle/>
                    <a:p>
                      <a:pPr algn="ctr" fontAlgn="ctr"/>
                      <a:r>
                        <a:rPr lang="en-IN" sz="1200" u="none" strike="noStrike">
                          <a:effectLst/>
                        </a:rPr>
                        <a:t>4</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100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219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150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a:t>
                      </a:r>
                      <a:endParaRPr lang="en-IN" sz="1200" b="0"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637893152"/>
                  </a:ext>
                </a:extLst>
              </a:tr>
            </a:tbl>
          </a:graphicData>
        </a:graphic>
      </p:graphicFrame>
    </p:spTree>
    <p:extLst>
      <p:ext uri="{BB962C8B-B14F-4D97-AF65-F5344CB8AC3E}">
        <p14:creationId xmlns:p14="http://schemas.microsoft.com/office/powerpoint/2010/main" val="3487951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F3C0F39F-DDDC-479C-8E59-9D89190CF720}" type="slidenum">
              <a:rPr lang="en-US" sz="1400" b="1" i="1" strike="noStrike" spc="-1">
                <a:solidFill>
                  <a:srgbClr val="404040"/>
                </a:solidFill>
                <a:latin typeface="Corbel"/>
                <a:ea typeface="DejaVu Sans"/>
              </a:rPr>
              <a:t>25</a:t>
            </a:fld>
            <a:endParaRPr lang="en-US" sz="1400" b="0" strike="noStrike" spc="-1">
              <a:latin typeface="Arial"/>
            </a:endParaRPr>
          </a:p>
        </p:txBody>
      </p:sp>
      <p:sp>
        <p:nvSpPr>
          <p:cNvPr id="709" name="CustomShape 2"/>
          <p:cNvSpPr/>
          <p:nvPr/>
        </p:nvSpPr>
        <p:spPr>
          <a:xfrm>
            <a:off x="10954080" y="587520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0" name="CustomShape 3"/>
          <p:cNvSpPr/>
          <p:nvPr/>
        </p:nvSpPr>
        <p:spPr>
          <a:xfrm>
            <a:off x="123120" y="105480"/>
            <a:ext cx="10967760" cy="6614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1"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 Gathering for Dataset 4 </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6B5AC699-8737-4CAF-A46A-FDE0CCEC1456}"/>
              </a:ext>
            </a:extLst>
          </p:cNvPr>
          <p:cNvGraphicFramePr>
            <a:graphicFrameLocks noGrp="1"/>
          </p:cNvGraphicFramePr>
          <p:nvPr>
            <p:extLst>
              <p:ext uri="{D42A27DB-BD31-4B8C-83A1-F6EECF244321}">
                <p14:modId xmlns:p14="http://schemas.microsoft.com/office/powerpoint/2010/main" val="589839525"/>
              </p:ext>
            </p:extLst>
          </p:nvPr>
        </p:nvGraphicFramePr>
        <p:xfrm>
          <a:off x="609601" y="1690255"/>
          <a:ext cx="10972797" cy="3205020"/>
        </p:xfrm>
        <a:graphic>
          <a:graphicData uri="http://schemas.openxmlformats.org/drawingml/2006/table">
            <a:tbl>
              <a:tblPr>
                <a:tableStyleId>{C4B1156A-380E-4F78-BDF5-A606A8083BF9}</a:tableStyleId>
              </a:tblPr>
              <a:tblGrid>
                <a:gridCol w="597159">
                  <a:extLst>
                    <a:ext uri="{9D8B030D-6E8A-4147-A177-3AD203B41FA5}">
                      <a16:colId xmlns:a16="http://schemas.microsoft.com/office/drawing/2014/main" val="120832914"/>
                    </a:ext>
                  </a:extLst>
                </a:gridCol>
                <a:gridCol w="597159">
                  <a:extLst>
                    <a:ext uri="{9D8B030D-6E8A-4147-A177-3AD203B41FA5}">
                      <a16:colId xmlns:a16="http://schemas.microsoft.com/office/drawing/2014/main" val="2195578722"/>
                    </a:ext>
                  </a:extLst>
                </a:gridCol>
                <a:gridCol w="597159">
                  <a:extLst>
                    <a:ext uri="{9D8B030D-6E8A-4147-A177-3AD203B41FA5}">
                      <a16:colId xmlns:a16="http://schemas.microsoft.com/office/drawing/2014/main" val="1632481971"/>
                    </a:ext>
                  </a:extLst>
                </a:gridCol>
                <a:gridCol w="721567">
                  <a:extLst>
                    <a:ext uri="{9D8B030D-6E8A-4147-A177-3AD203B41FA5}">
                      <a16:colId xmlns:a16="http://schemas.microsoft.com/office/drawing/2014/main" val="2240942684"/>
                    </a:ext>
                  </a:extLst>
                </a:gridCol>
                <a:gridCol w="895739">
                  <a:extLst>
                    <a:ext uri="{9D8B030D-6E8A-4147-A177-3AD203B41FA5}">
                      <a16:colId xmlns:a16="http://schemas.microsoft.com/office/drawing/2014/main" val="2934319410"/>
                    </a:ext>
                  </a:extLst>
                </a:gridCol>
                <a:gridCol w="895739">
                  <a:extLst>
                    <a:ext uri="{9D8B030D-6E8A-4147-A177-3AD203B41FA5}">
                      <a16:colId xmlns:a16="http://schemas.microsoft.com/office/drawing/2014/main" val="1717156860"/>
                    </a:ext>
                  </a:extLst>
                </a:gridCol>
                <a:gridCol w="721567">
                  <a:extLst>
                    <a:ext uri="{9D8B030D-6E8A-4147-A177-3AD203B41FA5}">
                      <a16:colId xmlns:a16="http://schemas.microsoft.com/office/drawing/2014/main" val="2409728899"/>
                    </a:ext>
                  </a:extLst>
                </a:gridCol>
                <a:gridCol w="721567">
                  <a:extLst>
                    <a:ext uri="{9D8B030D-6E8A-4147-A177-3AD203B41FA5}">
                      <a16:colId xmlns:a16="http://schemas.microsoft.com/office/drawing/2014/main" val="479364476"/>
                    </a:ext>
                  </a:extLst>
                </a:gridCol>
                <a:gridCol w="895739">
                  <a:extLst>
                    <a:ext uri="{9D8B030D-6E8A-4147-A177-3AD203B41FA5}">
                      <a16:colId xmlns:a16="http://schemas.microsoft.com/office/drawing/2014/main" val="395320173"/>
                    </a:ext>
                  </a:extLst>
                </a:gridCol>
                <a:gridCol w="721567">
                  <a:extLst>
                    <a:ext uri="{9D8B030D-6E8A-4147-A177-3AD203B41FA5}">
                      <a16:colId xmlns:a16="http://schemas.microsoft.com/office/drawing/2014/main" val="2933478496"/>
                    </a:ext>
                  </a:extLst>
                </a:gridCol>
                <a:gridCol w="721567">
                  <a:extLst>
                    <a:ext uri="{9D8B030D-6E8A-4147-A177-3AD203B41FA5}">
                      <a16:colId xmlns:a16="http://schemas.microsoft.com/office/drawing/2014/main" val="1804767541"/>
                    </a:ext>
                  </a:extLst>
                </a:gridCol>
                <a:gridCol w="721567">
                  <a:extLst>
                    <a:ext uri="{9D8B030D-6E8A-4147-A177-3AD203B41FA5}">
                      <a16:colId xmlns:a16="http://schemas.microsoft.com/office/drawing/2014/main" val="822715842"/>
                    </a:ext>
                  </a:extLst>
                </a:gridCol>
                <a:gridCol w="721567">
                  <a:extLst>
                    <a:ext uri="{9D8B030D-6E8A-4147-A177-3AD203B41FA5}">
                      <a16:colId xmlns:a16="http://schemas.microsoft.com/office/drawing/2014/main" val="3143430783"/>
                    </a:ext>
                  </a:extLst>
                </a:gridCol>
                <a:gridCol w="721567">
                  <a:extLst>
                    <a:ext uri="{9D8B030D-6E8A-4147-A177-3AD203B41FA5}">
                      <a16:colId xmlns:a16="http://schemas.microsoft.com/office/drawing/2014/main" val="3743057693"/>
                    </a:ext>
                  </a:extLst>
                </a:gridCol>
                <a:gridCol w="721567">
                  <a:extLst>
                    <a:ext uri="{9D8B030D-6E8A-4147-A177-3AD203B41FA5}">
                      <a16:colId xmlns:a16="http://schemas.microsoft.com/office/drawing/2014/main" val="3698008337"/>
                    </a:ext>
                  </a:extLst>
                </a:gridCol>
              </a:tblGrid>
              <a:tr h="534170">
                <a:tc>
                  <a:txBody>
                    <a:bodyPr/>
                    <a:lstStyle/>
                    <a:p>
                      <a:pPr algn="ctr" fontAlgn="ctr"/>
                      <a:r>
                        <a:rPr lang="en-IN" sz="1200" u="none" strike="noStrike">
                          <a:effectLst/>
                        </a:rPr>
                        <a:t>age</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sex</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cp</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trestbps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chol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fbs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restecg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thalach</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exang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oldpeak</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slope</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ca</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thal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target</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b"/>
                      <a:r>
                        <a:rPr lang="en-IN" sz="1200" u="none" strike="noStrike">
                          <a:effectLst/>
                        </a:rPr>
                        <a:t> </a:t>
                      </a:r>
                      <a:endParaRPr lang="en-IN" sz="1200" b="0" i="0" u="none" strike="noStrike">
                        <a:solidFill>
                          <a:srgbClr val="000000"/>
                        </a:solidFill>
                        <a:effectLst/>
                        <a:latin typeface="Times New Roman" panose="02020603050405020304" pitchFamily="18" charset="0"/>
                      </a:endParaRPr>
                    </a:p>
                  </a:txBody>
                  <a:tcPr marL="7464" marR="7464" marT="7464" marB="0" anchor="b"/>
                </a:tc>
                <a:extLst>
                  <a:ext uri="{0D108BD9-81ED-4DB2-BD59-A6C34878D82A}">
                    <a16:rowId xmlns:a16="http://schemas.microsoft.com/office/drawing/2014/main" val="2262505873"/>
                  </a:ext>
                </a:extLst>
              </a:tr>
              <a:tr h="534170">
                <a:tc>
                  <a:txBody>
                    <a:bodyPr/>
                    <a:lstStyle/>
                    <a:p>
                      <a:pPr algn="ctr" fontAlgn="ctr"/>
                      <a:r>
                        <a:rPr lang="en-IN" sz="1200" u="none" strike="noStrike">
                          <a:effectLst/>
                        </a:rPr>
                        <a:t>0</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260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112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896179379"/>
                  </a:ext>
                </a:extLst>
              </a:tr>
              <a:tr h="534170">
                <a:tc>
                  <a:txBody>
                    <a:bodyPr/>
                    <a:lstStyle/>
                    <a:p>
                      <a:pPr algn="ctr" fontAlgn="ctr"/>
                      <a:r>
                        <a:rPr lang="en-IN" sz="1200" u="none" strike="noStrike">
                          <a:effectLst/>
                        </a:rPr>
                        <a:t>1</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209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302815523"/>
                  </a:ext>
                </a:extLst>
              </a:tr>
              <a:tr h="534170">
                <a:tc>
                  <a:txBody>
                    <a:bodyPr/>
                    <a:lstStyle/>
                    <a:p>
                      <a:pPr algn="ctr" fontAlgn="ctr"/>
                      <a:r>
                        <a:rPr lang="en-IN" sz="1200" u="none" strike="noStrike">
                          <a:effectLst/>
                        </a:rPr>
                        <a:t>2</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218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589679954"/>
                  </a:ext>
                </a:extLst>
              </a:tr>
              <a:tr h="534170">
                <a:tc>
                  <a:txBody>
                    <a:bodyPr/>
                    <a:lstStyle/>
                    <a:p>
                      <a:pPr algn="ctr" fontAlgn="ctr"/>
                      <a:r>
                        <a:rPr lang="en-IN" sz="1200" u="none" strike="noStrike">
                          <a:effectLst/>
                        </a:rPr>
                        <a:t>3</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55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228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31961924"/>
                  </a:ext>
                </a:extLst>
              </a:tr>
              <a:tr h="534170">
                <a:tc>
                  <a:txBody>
                    <a:bodyPr/>
                    <a:lstStyle/>
                    <a:p>
                      <a:pPr algn="ctr" fontAlgn="ctr"/>
                      <a:r>
                        <a:rPr lang="en-IN" sz="1200" u="none" strike="noStrike">
                          <a:effectLst/>
                        </a:rPr>
                        <a:t>4</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110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213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99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NaN</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a:t>
                      </a:r>
                      <a:endParaRPr lang="en-IN" sz="1200" b="0"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132486257"/>
                  </a:ext>
                </a:extLst>
              </a:tr>
            </a:tbl>
          </a:graphicData>
        </a:graphic>
      </p:graphicFrame>
    </p:spTree>
    <p:extLst>
      <p:ext uri="{BB962C8B-B14F-4D97-AF65-F5344CB8AC3E}">
        <p14:creationId xmlns:p14="http://schemas.microsoft.com/office/powerpoint/2010/main" val="3108202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C9B96B52-B454-46C2-A2D8-1F291157AB5A}" type="slidenum">
              <a:rPr lang="en-US" sz="1400" b="1" i="1" strike="noStrike" spc="-1">
                <a:solidFill>
                  <a:srgbClr val="404040"/>
                </a:solidFill>
                <a:latin typeface="Corbel"/>
                <a:ea typeface="DejaVu Sans"/>
              </a:rPr>
              <a:t>26</a:t>
            </a:fld>
            <a:endParaRPr lang="en-US" sz="1400" b="0" strike="noStrike" spc="-1">
              <a:latin typeface="Arial"/>
            </a:endParaRPr>
          </a:p>
        </p:txBody>
      </p:sp>
      <p:sp>
        <p:nvSpPr>
          <p:cNvPr id="714"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5" name="CustomShape 3"/>
          <p:cNvSpPr/>
          <p:nvPr/>
        </p:nvSpPr>
        <p:spPr>
          <a:xfrm>
            <a:off x="149400" y="149400"/>
            <a:ext cx="10872720" cy="6570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6"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 Pre -processing and data handling for Dataset 1</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75F1E6CC-AFA4-478F-B693-22D172719A94}"/>
              </a:ext>
            </a:extLst>
          </p:cNvPr>
          <p:cNvGraphicFramePr>
            <a:graphicFrameLocks noGrp="1"/>
          </p:cNvGraphicFramePr>
          <p:nvPr>
            <p:extLst>
              <p:ext uri="{D42A27DB-BD31-4B8C-83A1-F6EECF244321}">
                <p14:modId xmlns:p14="http://schemas.microsoft.com/office/powerpoint/2010/main" val="1296665663"/>
              </p:ext>
            </p:extLst>
          </p:nvPr>
        </p:nvGraphicFramePr>
        <p:xfrm>
          <a:off x="432001" y="1246909"/>
          <a:ext cx="11492142" cy="4145697"/>
        </p:xfrm>
        <a:graphic>
          <a:graphicData uri="http://schemas.openxmlformats.org/drawingml/2006/table">
            <a:tbl>
              <a:tblPr>
                <a:tableStyleId>{284E427A-3D55-4303-BF80-6455036E1DE7}</a:tableStyleId>
              </a:tblPr>
              <a:tblGrid>
                <a:gridCol w="625422">
                  <a:extLst>
                    <a:ext uri="{9D8B030D-6E8A-4147-A177-3AD203B41FA5}">
                      <a16:colId xmlns:a16="http://schemas.microsoft.com/office/drawing/2014/main" val="527038009"/>
                    </a:ext>
                  </a:extLst>
                </a:gridCol>
                <a:gridCol w="625422">
                  <a:extLst>
                    <a:ext uri="{9D8B030D-6E8A-4147-A177-3AD203B41FA5}">
                      <a16:colId xmlns:a16="http://schemas.microsoft.com/office/drawing/2014/main" val="2858592111"/>
                    </a:ext>
                  </a:extLst>
                </a:gridCol>
                <a:gridCol w="625422">
                  <a:extLst>
                    <a:ext uri="{9D8B030D-6E8A-4147-A177-3AD203B41FA5}">
                      <a16:colId xmlns:a16="http://schemas.microsoft.com/office/drawing/2014/main" val="83433982"/>
                    </a:ext>
                  </a:extLst>
                </a:gridCol>
                <a:gridCol w="755719">
                  <a:extLst>
                    <a:ext uri="{9D8B030D-6E8A-4147-A177-3AD203B41FA5}">
                      <a16:colId xmlns:a16="http://schemas.microsoft.com/office/drawing/2014/main" val="3417910908"/>
                    </a:ext>
                  </a:extLst>
                </a:gridCol>
                <a:gridCol w="938135">
                  <a:extLst>
                    <a:ext uri="{9D8B030D-6E8A-4147-A177-3AD203B41FA5}">
                      <a16:colId xmlns:a16="http://schemas.microsoft.com/office/drawing/2014/main" val="1906461570"/>
                    </a:ext>
                  </a:extLst>
                </a:gridCol>
                <a:gridCol w="938135">
                  <a:extLst>
                    <a:ext uri="{9D8B030D-6E8A-4147-A177-3AD203B41FA5}">
                      <a16:colId xmlns:a16="http://schemas.microsoft.com/office/drawing/2014/main" val="3558200286"/>
                    </a:ext>
                  </a:extLst>
                </a:gridCol>
                <a:gridCol w="755719">
                  <a:extLst>
                    <a:ext uri="{9D8B030D-6E8A-4147-A177-3AD203B41FA5}">
                      <a16:colId xmlns:a16="http://schemas.microsoft.com/office/drawing/2014/main" val="1324796133"/>
                    </a:ext>
                  </a:extLst>
                </a:gridCol>
                <a:gridCol w="755719">
                  <a:extLst>
                    <a:ext uri="{9D8B030D-6E8A-4147-A177-3AD203B41FA5}">
                      <a16:colId xmlns:a16="http://schemas.microsoft.com/office/drawing/2014/main" val="316872065"/>
                    </a:ext>
                  </a:extLst>
                </a:gridCol>
                <a:gridCol w="938135">
                  <a:extLst>
                    <a:ext uri="{9D8B030D-6E8A-4147-A177-3AD203B41FA5}">
                      <a16:colId xmlns:a16="http://schemas.microsoft.com/office/drawing/2014/main" val="4233970999"/>
                    </a:ext>
                  </a:extLst>
                </a:gridCol>
                <a:gridCol w="755719">
                  <a:extLst>
                    <a:ext uri="{9D8B030D-6E8A-4147-A177-3AD203B41FA5}">
                      <a16:colId xmlns:a16="http://schemas.microsoft.com/office/drawing/2014/main" val="4079884890"/>
                    </a:ext>
                  </a:extLst>
                </a:gridCol>
                <a:gridCol w="755719">
                  <a:extLst>
                    <a:ext uri="{9D8B030D-6E8A-4147-A177-3AD203B41FA5}">
                      <a16:colId xmlns:a16="http://schemas.microsoft.com/office/drawing/2014/main" val="723406401"/>
                    </a:ext>
                  </a:extLst>
                </a:gridCol>
                <a:gridCol w="755719">
                  <a:extLst>
                    <a:ext uri="{9D8B030D-6E8A-4147-A177-3AD203B41FA5}">
                      <a16:colId xmlns:a16="http://schemas.microsoft.com/office/drawing/2014/main" val="3904881210"/>
                    </a:ext>
                  </a:extLst>
                </a:gridCol>
                <a:gridCol w="755719">
                  <a:extLst>
                    <a:ext uri="{9D8B030D-6E8A-4147-A177-3AD203B41FA5}">
                      <a16:colId xmlns:a16="http://schemas.microsoft.com/office/drawing/2014/main" val="640913579"/>
                    </a:ext>
                  </a:extLst>
                </a:gridCol>
                <a:gridCol w="755719">
                  <a:extLst>
                    <a:ext uri="{9D8B030D-6E8A-4147-A177-3AD203B41FA5}">
                      <a16:colId xmlns:a16="http://schemas.microsoft.com/office/drawing/2014/main" val="383307188"/>
                    </a:ext>
                  </a:extLst>
                </a:gridCol>
                <a:gridCol w="755719">
                  <a:extLst>
                    <a:ext uri="{9D8B030D-6E8A-4147-A177-3AD203B41FA5}">
                      <a16:colId xmlns:a16="http://schemas.microsoft.com/office/drawing/2014/main" val="3273273939"/>
                    </a:ext>
                  </a:extLst>
                </a:gridCol>
              </a:tblGrid>
              <a:tr h="439365">
                <a:tc>
                  <a:txBody>
                    <a:bodyPr/>
                    <a:lstStyle/>
                    <a:p>
                      <a:pPr algn="ctr" fontAlgn="ctr"/>
                      <a:r>
                        <a:rPr lang="en-IN" sz="1100" u="none" strike="noStrike" dirty="0">
                          <a:effectLst/>
                        </a:rPr>
                        <a:t> </a:t>
                      </a:r>
                      <a:endParaRPr lang="en-IN" sz="1100" b="0" i="0" u="none" strike="noStrike" dirty="0">
                        <a:solidFill>
                          <a:srgbClr val="0000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age</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sex</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cp</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trestbps</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chol</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fbs</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restecg</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thalach</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exang</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oldpeak</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slope</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ca</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thal</a:t>
                      </a:r>
                      <a:endParaRPr lang="en-IN" sz="1100" b="1" i="0" u="none" strike="noStrike" dirty="0">
                        <a:solidFill>
                          <a:srgbClr val="006100"/>
                        </a:solidFill>
                        <a:effectLst/>
                        <a:latin typeface="Calibri" panose="020F0502020204030204" pitchFamily="34" charset="0"/>
                      </a:endParaRPr>
                    </a:p>
                  </a:txBody>
                  <a:tcPr marL="7464" marR="7464" marT="7464" marB="0" anchor="ctr"/>
                </a:tc>
                <a:tc>
                  <a:txBody>
                    <a:bodyPr/>
                    <a:lstStyle/>
                    <a:p>
                      <a:pPr algn="ctr" fontAlgn="ctr"/>
                      <a:r>
                        <a:rPr lang="en-IN" sz="1100" b="1" u="none" strike="noStrike" dirty="0">
                          <a:effectLst/>
                        </a:rPr>
                        <a:t>target</a:t>
                      </a:r>
                      <a:endParaRPr lang="en-IN" sz="1100" b="1" i="0" u="none" strike="noStrike" dirty="0">
                        <a:solidFill>
                          <a:srgbClr val="006100"/>
                        </a:solidFill>
                        <a:effectLst/>
                        <a:latin typeface="Calibri" panose="020F0502020204030204" pitchFamily="34" charset="0"/>
                      </a:endParaRPr>
                    </a:p>
                  </a:txBody>
                  <a:tcPr marL="7464" marR="7464" marT="7464" marB="0" anchor="ctr"/>
                </a:tc>
                <a:extLst>
                  <a:ext uri="{0D108BD9-81ED-4DB2-BD59-A6C34878D82A}">
                    <a16:rowId xmlns:a16="http://schemas.microsoft.com/office/drawing/2014/main" val="629026366"/>
                  </a:ext>
                </a:extLst>
              </a:tr>
              <a:tr h="439365">
                <a:tc>
                  <a:txBody>
                    <a:bodyPr/>
                    <a:lstStyle/>
                    <a:p>
                      <a:pPr algn="ctr" fontAlgn="ctr"/>
                      <a:r>
                        <a:rPr lang="en-IN" sz="1100" b="1" u="none" strike="noStrike" dirty="0">
                          <a:effectLst/>
                        </a:rPr>
                        <a:t>count</a:t>
                      </a:r>
                      <a:endParaRPr lang="en-IN" sz="1100" b="1" i="0" u="none" strike="noStrike" dirty="0">
                        <a:solidFill>
                          <a:srgbClr val="9C0006"/>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299</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303</a:t>
                      </a:r>
                      <a:endParaRPr lang="en-IN" sz="1100" b="0" i="0" u="none" strike="noStrike">
                        <a:solidFill>
                          <a:srgbClr val="9C5700"/>
                        </a:solidFill>
                        <a:effectLst/>
                        <a:latin typeface="Calibri" panose="020F0502020204030204" pitchFamily="34" charset="0"/>
                      </a:endParaRPr>
                    </a:p>
                  </a:txBody>
                  <a:tcPr marL="7464" marR="7464" marT="7464" marB="0" anchor="ctr"/>
                </a:tc>
                <a:extLst>
                  <a:ext uri="{0D108BD9-81ED-4DB2-BD59-A6C34878D82A}">
                    <a16:rowId xmlns:a16="http://schemas.microsoft.com/office/drawing/2014/main" val="3597034120"/>
                  </a:ext>
                </a:extLst>
              </a:tr>
              <a:tr h="525197">
                <a:tc>
                  <a:txBody>
                    <a:bodyPr/>
                    <a:lstStyle/>
                    <a:p>
                      <a:pPr algn="ctr" fontAlgn="ctr"/>
                      <a:r>
                        <a:rPr lang="en-IN" sz="1100" b="1" u="none" strike="noStrike" dirty="0">
                          <a:effectLst/>
                        </a:rPr>
                        <a:t>mean</a:t>
                      </a:r>
                      <a:endParaRPr lang="en-IN" sz="1100" b="1" i="0" u="none" strike="noStrike" dirty="0">
                        <a:solidFill>
                          <a:srgbClr val="9C0006"/>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54.43894</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0.679868</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3.158416</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131.689769</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246.693069</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0.148515</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0.990099</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149.607261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0.326733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1.039604</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1.60066</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0.672241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4.734219</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0.458746</a:t>
                      </a:r>
                      <a:endParaRPr lang="en-IN" sz="1100" b="0" i="0" u="none" strike="noStrike">
                        <a:solidFill>
                          <a:srgbClr val="9C5700"/>
                        </a:solidFill>
                        <a:effectLst/>
                        <a:latin typeface="Calibri" panose="020F0502020204030204" pitchFamily="34" charset="0"/>
                      </a:endParaRPr>
                    </a:p>
                  </a:txBody>
                  <a:tcPr marL="7464" marR="7464" marT="7464" marB="0" anchor="ctr"/>
                </a:tc>
                <a:extLst>
                  <a:ext uri="{0D108BD9-81ED-4DB2-BD59-A6C34878D82A}">
                    <a16:rowId xmlns:a16="http://schemas.microsoft.com/office/drawing/2014/main" val="1369617355"/>
                  </a:ext>
                </a:extLst>
              </a:tr>
              <a:tr h="544945">
                <a:tc>
                  <a:txBody>
                    <a:bodyPr/>
                    <a:lstStyle/>
                    <a:p>
                      <a:pPr algn="ctr" fontAlgn="ctr"/>
                      <a:r>
                        <a:rPr lang="en-IN" sz="1100" b="1" u="none" strike="noStrike" dirty="0">
                          <a:effectLst/>
                        </a:rPr>
                        <a:t>std</a:t>
                      </a:r>
                      <a:endParaRPr lang="en-IN" sz="1100" b="1" i="0" u="none" strike="noStrike" dirty="0">
                        <a:solidFill>
                          <a:srgbClr val="9C0006"/>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9.038662</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0.467299</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0.960126</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17.599748</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51.776918</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0.356198</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0.994971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22.875003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0.469794</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1.161075</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0.616226</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0.937438</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1.939706</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0.49912</a:t>
                      </a:r>
                      <a:endParaRPr lang="en-IN" sz="1100" b="0" i="0" u="none" strike="noStrike">
                        <a:solidFill>
                          <a:srgbClr val="9C5700"/>
                        </a:solidFill>
                        <a:effectLst/>
                        <a:latin typeface="Calibri" panose="020F0502020204030204" pitchFamily="34" charset="0"/>
                      </a:endParaRPr>
                    </a:p>
                  </a:txBody>
                  <a:tcPr marL="7464" marR="7464" marT="7464" marB="0" anchor="ctr"/>
                </a:tc>
                <a:extLst>
                  <a:ext uri="{0D108BD9-81ED-4DB2-BD59-A6C34878D82A}">
                    <a16:rowId xmlns:a16="http://schemas.microsoft.com/office/drawing/2014/main" val="2532688998"/>
                  </a:ext>
                </a:extLst>
              </a:tr>
              <a:tr h="439365">
                <a:tc>
                  <a:txBody>
                    <a:bodyPr/>
                    <a:lstStyle/>
                    <a:p>
                      <a:pPr algn="ctr" fontAlgn="ctr"/>
                      <a:r>
                        <a:rPr lang="en-IN" sz="1100" b="1" u="none" strike="noStrike" dirty="0">
                          <a:effectLst/>
                        </a:rPr>
                        <a:t>min</a:t>
                      </a:r>
                      <a:endParaRPr lang="en-IN" sz="1100" b="1" i="0" u="none" strike="noStrike" dirty="0">
                        <a:solidFill>
                          <a:srgbClr val="9C0006"/>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29</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94</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126</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71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extLst>
                  <a:ext uri="{0D108BD9-81ED-4DB2-BD59-A6C34878D82A}">
                    <a16:rowId xmlns:a16="http://schemas.microsoft.com/office/drawing/2014/main" val="3651704546"/>
                  </a:ext>
                </a:extLst>
              </a:tr>
              <a:tr h="439365">
                <a:tc>
                  <a:txBody>
                    <a:bodyPr/>
                    <a:lstStyle/>
                    <a:p>
                      <a:pPr algn="ctr" fontAlgn="ctr"/>
                      <a:r>
                        <a:rPr lang="en-IN" sz="1100" b="1" u="none" strike="noStrike" dirty="0">
                          <a:effectLst/>
                        </a:rPr>
                        <a:t>25%</a:t>
                      </a:r>
                      <a:endParaRPr lang="en-IN" sz="1100" b="1" i="0" u="none" strike="noStrike" dirty="0">
                        <a:solidFill>
                          <a:srgbClr val="9C0006"/>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48</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120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211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133.5</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extLst>
                  <a:ext uri="{0D108BD9-81ED-4DB2-BD59-A6C34878D82A}">
                    <a16:rowId xmlns:a16="http://schemas.microsoft.com/office/drawing/2014/main" val="398016503"/>
                  </a:ext>
                </a:extLst>
              </a:tr>
              <a:tr h="439365">
                <a:tc>
                  <a:txBody>
                    <a:bodyPr/>
                    <a:lstStyle/>
                    <a:p>
                      <a:pPr algn="ctr" fontAlgn="ctr"/>
                      <a:r>
                        <a:rPr lang="en-IN" sz="1100" b="1" u="none" strike="noStrike" dirty="0">
                          <a:effectLst/>
                        </a:rPr>
                        <a:t>50%</a:t>
                      </a:r>
                      <a:endParaRPr lang="en-IN" sz="1100" b="1" i="0" u="none" strike="noStrike" dirty="0">
                        <a:solidFill>
                          <a:srgbClr val="9C0006"/>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56</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130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241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153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0.8</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extLst>
                  <a:ext uri="{0D108BD9-81ED-4DB2-BD59-A6C34878D82A}">
                    <a16:rowId xmlns:a16="http://schemas.microsoft.com/office/drawing/2014/main" val="3522615528"/>
                  </a:ext>
                </a:extLst>
              </a:tr>
              <a:tr h="439365">
                <a:tc>
                  <a:txBody>
                    <a:bodyPr/>
                    <a:lstStyle/>
                    <a:p>
                      <a:pPr algn="ctr" fontAlgn="ctr"/>
                      <a:r>
                        <a:rPr lang="en-IN" sz="1100" b="1" u="none" strike="noStrike" dirty="0">
                          <a:effectLst/>
                        </a:rPr>
                        <a:t>75%</a:t>
                      </a:r>
                      <a:endParaRPr lang="en-IN" sz="1100" b="1" i="0" u="none" strike="noStrike" dirty="0">
                        <a:solidFill>
                          <a:srgbClr val="9C0006"/>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61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4</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140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275</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166</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1.6</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7</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extLst>
                  <a:ext uri="{0D108BD9-81ED-4DB2-BD59-A6C34878D82A}">
                    <a16:rowId xmlns:a16="http://schemas.microsoft.com/office/drawing/2014/main" val="2969103715"/>
                  </a:ext>
                </a:extLst>
              </a:tr>
              <a:tr h="439365">
                <a:tc>
                  <a:txBody>
                    <a:bodyPr/>
                    <a:lstStyle/>
                    <a:p>
                      <a:pPr algn="ctr" fontAlgn="ctr"/>
                      <a:r>
                        <a:rPr lang="en-IN" sz="1100" b="1" u="none" strike="noStrike" dirty="0">
                          <a:effectLst/>
                        </a:rPr>
                        <a:t>max</a:t>
                      </a:r>
                      <a:endParaRPr lang="en-IN" sz="1100" b="1" i="0" u="none" strike="noStrike" dirty="0">
                        <a:solidFill>
                          <a:srgbClr val="9C0006"/>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77</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4</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200</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564</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202</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1</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6.2</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3</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a:effectLst/>
                        </a:rPr>
                        <a:t>7</a:t>
                      </a:r>
                      <a:endParaRPr lang="en-IN" sz="1100" b="0" i="0" u="none" strike="noStrike">
                        <a:solidFill>
                          <a:srgbClr val="9C5700"/>
                        </a:solidFill>
                        <a:effectLst/>
                        <a:latin typeface="Calibri" panose="020F0502020204030204" pitchFamily="34" charset="0"/>
                      </a:endParaRPr>
                    </a:p>
                  </a:txBody>
                  <a:tcPr marL="7464" marR="7464" marT="7464" marB="0" anchor="ctr"/>
                </a:tc>
                <a:tc>
                  <a:txBody>
                    <a:bodyPr/>
                    <a:lstStyle/>
                    <a:p>
                      <a:pPr algn="ctr" fontAlgn="ctr"/>
                      <a:r>
                        <a:rPr lang="en-IN" sz="1100" u="none" strike="noStrike" dirty="0">
                          <a:effectLst/>
                        </a:rPr>
                        <a:t>1</a:t>
                      </a:r>
                      <a:endParaRPr lang="en-IN" sz="1100" b="0" i="0" u="none" strike="noStrike" dirty="0">
                        <a:solidFill>
                          <a:srgbClr val="9C5700"/>
                        </a:solidFill>
                        <a:effectLst/>
                        <a:latin typeface="Calibri" panose="020F0502020204030204" pitchFamily="34" charset="0"/>
                      </a:endParaRPr>
                    </a:p>
                  </a:txBody>
                  <a:tcPr marL="7464" marR="7464" marT="7464" marB="0" anchor="ctr"/>
                </a:tc>
                <a:extLst>
                  <a:ext uri="{0D108BD9-81ED-4DB2-BD59-A6C34878D82A}">
                    <a16:rowId xmlns:a16="http://schemas.microsoft.com/office/drawing/2014/main" val="183229147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C9B96B52-B454-46C2-A2D8-1F291157AB5A}" type="slidenum">
              <a:rPr lang="en-US" sz="1400" b="1" i="1" strike="noStrike" spc="-1">
                <a:solidFill>
                  <a:srgbClr val="404040"/>
                </a:solidFill>
                <a:latin typeface="Corbel"/>
                <a:ea typeface="DejaVu Sans"/>
              </a:rPr>
              <a:t>27</a:t>
            </a:fld>
            <a:endParaRPr lang="en-US" sz="1400" b="0" strike="noStrike" spc="-1">
              <a:latin typeface="Arial"/>
            </a:endParaRPr>
          </a:p>
        </p:txBody>
      </p:sp>
      <p:sp>
        <p:nvSpPr>
          <p:cNvPr id="714"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5" name="CustomShape 3"/>
          <p:cNvSpPr/>
          <p:nvPr/>
        </p:nvSpPr>
        <p:spPr>
          <a:xfrm>
            <a:off x="149400" y="149400"/>
            <a:ext cx="10872720" cy="6570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6"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 Pre -processing and data handling for Dataset 2</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2A1B58FB-298A-4F8D-9E7C-A152461E8434}"/>
              </a:ext>
            </a:extLst>
          </p:cNvPr>
          <p:cNvGraphicFramePr>
            <a:graphicFrameLocks noGrp="1"/>
          </p:cNvGraphicFramePr>
          <p:nvPr>
            <p:extLst>
              <p:ext uri="{D42A27DB-BD31-4B8C-83A1-F6EECF244321}">
                <p14:modId xmlns:p14="http://schemas.microsoft.com/office/powerpoint/2010/main" val="2719813405"/>
              </p:ext>
            </p:extLst>
          </p:nvPr>
        </p:nvGraphicFramePr>
        <p:xfrm>
          <a:off x="304801" y="1459346"/>
          <a:ext cx="11471565" cy="4112370"/>
        </p:xfrm>
        <a:graphic>
          <a:graphicData uri="http://schemas.openxmlformats.org/drawingml/2006/table">
            <a:tbl>
              <a:tblPr>
                <a:tableStyleId>{08FB837D-C827-4EFA-A057-4D05807E0F7C}</a:tableStyleId>
              </a:tblPr>
              <a:tblGrid>
                <a:gridCol w="624303">
                  <a:extLst>
                    <a:ext uri="{9D8B030D-6E8A-4147-A177-3AD203B41FA5}">
                      <a16:colId xmlns:a16="http://schemas.microsoft.com/office/drawing/2014/main" val="1452627461"/>
                    </a:ext>
                  </a:extLst>
                </a:gridCol>
                <a:gridCol w="624303">
                  <a:extLst>
                    <a:ext uri="{9D8B030D-6E8A-4147-A177-3AD203B41FA5}">
                      <a16:colId xmlns:a16="http://schemas.microsoft.com/office/drawing/2014/main" val="254040983"/>
                    </a:ext>
                  </a:extLst>
                </a:gridCol>
                <a:gridCol w="624303">
                  <a:extLst>
                    <a:ext uri="{9D8B030D-6E8A-4147-A177-3AD203B41FA5}">
                      <a16:colId xmlns:a16="http://schemas.microsoft.com/office/drawing/2014/main" val="1293103103"/>
                    </a:ext>
                  </a:extLst>
                </a:gridCol>
                <a:gridCol w="754366">
                  <a:extLst>
                    <a:ext uri="{9D8B030D-6E8A-4147-A177-3AD203B41FA5}">
                      <a16:colId xmlns:a16="http://schemas.microsoft.com/office/drawing/2014/main" val="2766351033"/>
                    </a:ext>
                  </a:extLst>
                </a:gridCol>
                <a:gridCol w="936454">
                  <a:extLst>
                    <a:ext uri="{9D8B030D-6E8A-4147-A177-3AD203B41FA5}">
                      <a16:colId xmlns:a16="http://schemas.microsoft.com/office/drawing/2014/main" val="544973482"/>
                    </a:ext>
                  </a:extLst>
                </a:gridCol>
                <a:gridCol w="936454">
                  <a:extLst>
                    <a:ext uri="{9D8B030D-6E8A-4147-A177-3AD203B41FA5}">
                      <a16:colId xmlns:a16="http://schemas.microsoft.com/office/drawing/2014/main" val="2793970608"/>
                    </a:ext>
                  </a:extLst>
                </a:gridCol>
                <a:gridCol w="754366">
                  <a:extLst>
                    <a:ext uri="{9D8B030D-6E8A-4147-A177-3AD203B41FA5}">
                      <a16:colId xmlns:a16="http://schemas.microsoft.com/office/drawing/2014/main" val="248626901"/>
                    </a:ext>
                  </a:extLst>
                </a:gridCol>
                <a:gridCol w="754366">
                  <a:extLst>
                    <a:ext uri="{9D8B030D-6E8A-4147-A177-3AD203B41FA5}">
                      <a16:colId xmlns:a16="http://schemas.microsoft.com/office/drawing/2014/main" val="903728703"/>
                    </a:ext>
                  </a:extLst>
                </a:gridCol>
                <a:gridCol w="936454">
                  <a:extLst>
                    <a:ext uri="{9D8B030D-6E8A-4147-A177-3AD203B41FA5}">
                      <a16:colId xmlns:a16="http://schemas.microsoft.com/office/drawing/2014/main" val="1252051872"/>
                    </a:ext>
                  </a:extLst>
                </a:gridCol>
                <a:gridCol w="754366">
                  <a:extLst>
                    <a:ext uri="{9D8B030D-6E8A-4147-A177-3AD203B41FA5}">
                      <a16:colId xmlns:a16="http://schemas.microsoft.com/office/drawing/2014/main" val="2323089398"/>
                    </a:ext>
                  </a:extLst>
                </a:gridCol>
                <a:gridCol w="754366">
                  <a:extLst>
                    <a:ext uri="{9D8B030D-6E8A-4147-A177-3AD203B41FA5}">
                      <a16:colId xmlns:a16="http://schemas.microsoft.com/office/drawing/2014/main" val="716019938"/>
                    </a:ext>
                  </a:extLst>
                </a:gridCol>
                <a:gridCol w="754366">
                  <a:extLst>
                    <a:ext uri="{9D8B030D-6E8A-4147-A177-3AD203B41FA5}">
                      <a16:colId xmlns:a16="http://schemas.microsoft.com/office/drawing/2014/main" val="3796774887"/>
                    </a:ext>
                  </a:extLst>
                </a:gridCol>
                <a:gridCol w="754366">
                  <a:extLst>
                    <a:ext uri="{9D8B030D-6E8A-4147-A177-3AD203B41FA5}">
                      <a16:colId xmlns:a16="http://schemas.microsoft.com/office/drawing/2014/main" val="1090089903"/>
                    </a:ext>
                  </a:extLst>
                </a:gridCol>
                <a:gridCol w="754366">
                  <a:extLst>
                    <a:ext uri="{9D8B030D-6E8A-4147-A177-3AD203B41FA5}">
                      <a16:colId xmlns:a16="http://schemas.microsoft.com/office/drawing/2014/main" val="4058749279"/>
                    </a:ext>
                  </a:extLst>
                </a:gridCol>
                <a:gridCol w="754366">
                  <a:extLst>
                    <a:ext uri="{9D8B030D-6E8A-4147-A177-3AD203B41FA5}">
                      <a16:colId xmlns:a16="http://schemas.microsoft.com/office/drawing/2014/main" val="912927220"/>
                    </a:ext>
                  </a:extLst>
                </a:gridCol>
              </a:tblGrid>
              <a:tr h="456930">
                <a:tc>
                  <a:txBody>
                    <a:bodyPr/>
                    <a:lstStyle/>
                    <a:p>
                      <a:pPr algn="ctr" fontAlgn="ct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age</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sex</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cp</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trestbps</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chol</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fbs</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restecg</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thalach</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exang</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oldpeak</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slope</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ca</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thal</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target</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433675979"/>
                  </a:ext>
                </a:extLst>
              </a:tr>
              <a:tr h="456930">
                <a:tc>
                  <a:txBody>
                    <a:bodyPr/>
                    <a:lstStyle/>
                    <a:p>
                      <a:pPr algn="ctr" fontAlgn="ctr"/>
                      <a:r>
                        <a:rPr lang="en-IN" sz="1200" b="1" u="none" strike="noStrike" dirty="0">
                          <a:effectLst/>
                        </a:rPr>
                        <a:t>count</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117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106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71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123</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048338719"/>
                  </a:ext>
                </a:extLst>
              </a:tr>
              <a:tr h="456930">
                <a:tc>
                  <a:txBody>
                    <a:bodyPr/>
                    <a:lstStyle/>
                    <a:p>
                      <a:pPr algn="ctr" fontAlgn="ctr"/>
                      <a:r>
                        <a:rPr lang="en-IN" sz="1200" b="1" u="none" strike="noStrike" dirty="0">
                          <a:effectLst/>
                        </a:rPr>
                        <a:t>mean</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55.3171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0.9187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3.699187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130.206612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0.104167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0.360656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121.557377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0.442623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0.653846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1.801887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5.788732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0.934959</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599354160"/>
                  </a:ext>
                </a:extLst>
              </a:tr>
              <a:tr h="456930">
                <a:tc>
                  <a:txBody>
                    <a:bodyPr/>
                    <a:lstStyle/>
                    <a:p>
                      <a:pPr algn="ctr" fontAlgn="ctr"/>
                      <a:r>
                        <a:rPr lang="en-IN" sz="1200" b="1" u="none" strike="noStrike" dirty="0">
                          <a:effectLst/>
                        </a:rPr>
                        <a:t>std</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9.03211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0.27441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0.688726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22.559151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0.308709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0.590077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25.977438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0.498745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1.056061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0.623658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0.547723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1.731354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0.247606</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93882338"/>
                  </a:ext>
                </a:extLst>
              </a:tr>
              <a:tr h="456930">
                <a:tc>
                  <a:txBody>
                    <a:bodyPr/>
                    <a:lstStyle/>
                    <a:p>
                      <a:pPr algn="ctr" fontAlgn="ctr"/>
                      <a:r>
                        <a:rPr lang="en-IN" sz="1200" b="1" u="none" strike="noStrike">
                          <a:effectLst/>
                        </a:rPr>
                        <a:t>min</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32</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80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570539893"/>
                  </a:ext>
                </a:extLst>
              </a:tr>
              <a:tr h="456930">
                <a:tc>
                  <a:txBody>
                    <a:bodyPr/>
                    <a:lstStyle/>
                    <a:p>
                      <a:pPr algn="ctr" fontAlgn="ctr"/>
                      <a:r>
                        <a:rPr lang="en-IN" sz="1200" b="1" u="none" strike="noStrike">
                          <a:effectLst/>
                        </a:rPr>
                        <a:t>25%</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51</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115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104.25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665482423"/>
                  </a:ext>
                </a:extLst>
              </a:tr>
              <a:tr h="456930">
                <a:tc>
                  <a:txBody>
                    <a:bodyPr/>
                    <a:lstStyle/>
                    <a:p>
                      <a:pPr algn="ctr" fontAlgn="ctr"/>
                      <a:r>
                        <a:rPr lang="en-IN" sz="1200" b="1" u="none" strike="noStrike">
                          <a:effectLst/>
                        </a:rPr>
                        <a:t>50%</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56</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446220951"/>
                  </a:ext>
                </a:extLst>
              </a:tr>
              <a:tr h="456930">
                <a:tc>
                  <a:txBody>
                    <a:bodyPr/>
                    <a:lstStyle/>
                    <a:p>
                      <a:pPr algn="ctr" fontAlgn="ctr"/>
                      <a:r>
                        <a:rPr lang="en-IN" sz="1200" b="1" u="none" strike="noStrike">
                          <a:effectLst/>
                        </a:rPr>
                        <a:t>75%</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61.5</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737058308"/>
                  </a:ext>
                </a:extLst>
              </a:tr>
              <a:tr h="456930">
                <a:tc>
                  <a:txBody>
                    <a:bodyPr/>
                    <a:lstStyle/>
                    <a:p>
                      <a:pPr algn="ctr" fontAlgn="ctr"/>
                      <a:r>
                        <a:rPr lang="en-IN" sz="1200" b="1" u="none" strike="noStrike" dirty="0">
                          <a:effectLst/>
                        </a:rPr>
                        <a:t>max</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74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200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182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a:t>
                      </a:r>
                      <a:endParaRPr lang="en-IN" sz="1200" b="0"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577724703"/>
                  </a:ext>
                </a:extLst>
              </a:tr>
            </a:tbl>
          </a:graphicData>
        </a:graphic>
      </p:graphicFrame>
    </p:spTree>
    <p:extLst>
      <p:ext uri="{BB962C8B-B14F-4D97-AF65-F5344CB8AC3E}">
        <p14:creationId xmlns:p14="http://schemas.microsoft.com/office/powerpoint/2010/main" val="3782103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C9B96B52-B454-46C2-A2D8-1F291157AB5A}" type="slidenum">
              <a:rPr lang="en-US" sz="1400" b="1" i="1" strike="noStrike" spc="-1">
                <a:solidFill>
                  <a:srgbClr val="404040"/>
                </a:solidFill>
                <a:latin typeface="Corbel"/>
                <a:ea typeface="DejaVu Sans"/>
              </a:rPr>
              <a:t>28</a:t>
            </a:fld>
            <a:endParaRPr lang="en-US" sz="1400" b="0" strike="noStrike" spc="-1">
              <a:latin typeface="Arial"/>
            </a:endParaRPr>
          </a:p>
        </p:txBody>
      </p:sp>
      <p:sp>
        <p:nvSpPr>
          <p:cNvPr id="714"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5" name="CustomShape 3"/>
          <p:cNvSpPr/>
          <p:nvPr/>
        </p:nvSpPr>
        <p:spPr>
          <a:xfrm>
            <a:off x="149400" y="149400"/>
            <a:ext cx="10872720" cy="6570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6"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 Pre -processing and data handling for Dataset 3</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A8DA2751-AE94-4FD8-B444-DBB2630C528F}"/>
              </a:ext>
            </a:extLst>
          </p:cNvPr>
          <p:cNvGraphicFramePr>
            <a:graphicFrameLocks noGrp="1"/>
          </p:cNvGraphicFramePr>
          <p:nvPr>
            <p:extLst>
              <p:ext uri="{D42A27DB-BD31-4B8C-83A1-F6EECF244321}">
                <p14:modId xmlns:p14="http://schemas.microsoft.com/office/powerpoint/2010/main" val="690049342"/>
              </p:ext>
            </p:extLst>
          </p:nvPr>
        </p:nvGraphicFramePr>
        <p:xfrm>
          <a:off x="149400" y="1578600"/>
          <a:ext cx="11600874" cy="4425840"/>
        </p:xfrm>
        <a:graphic>
          <a:graphicData uri="http://schemas.openxmlformats.org/drawingml/2006/table">
            <a:tbl>
              <a:tblPr>
                <a:tableStyleId>{35758FB7-9AC5-4552-8A53-C91805E547FA}</a:tableStyleId>
              </a:tblPr>
              <a:tblGrid>
                <a:gridCol w="631340">
                  <a:extLst>
                    <a:ext uri="{9D8B030D-6E8A-4147-A177-3AD203B41FA5}">
                      <a16:colId xmlns:a16="http://schemas.microsoft.com/office/drawing/2014/main" val="4100140302"/>
                    </a:ext>
                  </a:extLst>
                </a:gridCol>
                <a:gridCol w="631340">
                  <a:extLst>
                    <a:ext uri="{9D8B030D-6E8A-4147-A177-3AD203B41FA5}">
                      <a16:colId xmlns:a16="http://schemas.microsoft.com/office/drawing/2014/main" val="729182574"/>
                    </a:ext>
                  </a:extLst>
                </a:gridCol>
                <a:gridCol w="631340">
                  <a:extLst>
                    <a:ext uri="{9D8B030D-6E8A-4147-A177-3AD203B41FA5}">
                      <a16:colId xmlns:a16="http://schemas.microsoft.com/office/drawing/2014/main" val="10131062"/>
                    </a:ext>
                  </a:extLst>
                </a:gridCol>
                <a:gridCol w="762869">
                  <a:extLst>
                    <a:ext uri="{9D8B030D-6E8A-4147-A177-3AD203B41FA5}">
                      <a16:colId xmlns:a16="http://schemas.microsoft.com/office/drawing/2014/main" val="3542634982"/>
                    </a:ext>
                  </a:extLst>
                </a:gridCol>
                <a:gridCol w="947011">
                  <a:extLst>
                    <a:ext uri="{9D8B030D-6E8A-4147-A177-3AD203B41FA5}">
                      <a16:colId xmlns:a16="http://schemas.microsoft.com/office/drawing/2014/main" val="1147952911"/>
                    </a:ext>
                  </a:extLst>
                </a:gridCol>
                <a:gridCol w="947011">
                  <a:extLst>
                    <a:ext uri="{9D8B030D-6E8A-4147-A177-3AD203B41FA5}">
                      <a16:colId xmlns:a16="http://schemas.microsoft.com/office/drawing/2014/main" val="750074210"/>
                    </a:ext>
                  </a:extLst>
                </a:gridCol>
                <a:gridCol w="762869">
                  <a:extLst>
                    <a:ext uri="{9D8B030D-6E8A-4147-A177-3AD203B41FA5}">
                      <a16:colId xmlns:a16="http://schemas.microsoft.com/office/drawing/2014/main" val="2466416228"/>
                    </a:ext>
                  </a:extLst>
                </a:gridCol>
                <a:gridCol w="762869">
                  <a:extLst>
                    <a:ext uri="{9D8B030D-6E8A-4147-A177-3AD203B41FA5}">
                      <a16:colId xmlns:a16="http://schemas.microsoft.com/office/drawing/2014/main" val="2716532084"/>
                    </a:ext>
                  </a:extLst>
                </a:gridCol>
                <a:gridCol w="947011">
                  <a:extLst>
                    <a:ext uri="{9D8B030D-6E8A-4147-A177-3AD203B41FA5}">
                      <a16:colId xmlns:a16="http://schemas.microsoft.com/office/drawing/2014/main" val="1588151515"/>
                    </a:ext>
                  </a:extLst>
                </a:gridCol>
                <a:gridCol w="762869">
                  <a:extLst>
                    <a:ext uri="{9D8B030D-6E8A-4147-A177-3AD203B41FA5}">
                      <a16:colId xmlns:a16="http://schemas.microsoft.com/office/drawing/2014/main" val="937232337"/>
                    </a:ext>
                  </a:extLst>
                </a:gridCol>
                <a:gridCol w="762869">
                  <a:extLst>
                    <a:ext uri="{9D8B030D-6E8A-4147-A177-3AD203B41FA5}">
                      <a16:colId xmlns:a16="http://schemas.microsoft.com/office/drawing/2014/main" val="3160460998"/>
                    </a:ext>
                  </a:extLst>
                </a:gridCol>
                <a:gridCol w="762869">
                  <a:extLst>
                    <a:ext uri="{9D8B030D-6E8A-4147-A177-3AD203B41FA5}">
                      <a16:colId xmlns:a16="http://schemas.microsoft.com/office/drawing/2014/main" val="102215858"/>
                    </a:ext>
                  </a:extLst>
                </a:gridCol>
                <a:gridCol w="762869">
                  <a:extLst>
                    <a:ext uri="{9D8B030D-6E8A-4147-A177-3AD203B41FA5}">
                      <a16:colId xmlns:a16="http://schemas.microsoft.com/office/drawing/2014/main" val="1905173983"/>
                    </a:ext>
                  </a:extLst>
                </a:gridCol>
                <a:gridCol w="762869">
                  <a:extLst>
                    <a:ext uri="{9D8B030D-6E8A-4147-A177-3AD203B41FA5}">
                      <a16:colId xmlns:a16="http://schemas.microsoft.com/office/drawing/2014/main" val="1079172183"/>
                    </a:ext>
                  </a:extLst>
                </a:gridCol>
                <a:gridCol w="762869">
                  <a:extLst>
                    <a:ext uri="{9D8B030D-6E8A-4147-A177-3AD203B41FA5}">
                      <a16:colId xmlns:a16="http://schemas.microsoft.com/office/drawing/2014/main" val="2155862132"/>
                    </a:ext>
                  </a:extLst>
                </a:gridCol>
              </a:tblGrid>
              <a:tr h="491760">
                <a:tc>
                  <a:txBody>
                    <a:bodyPr/>
                    <a:lstStyle/>
                    <a:p>
                      <a:pPr algn="ctr" fontAlgn="ctr"/>
                      <a:r>
                        <a:rPr lang="en-IN" sz="1200" b="1" u="none" strike="noStrike" dirty="0">
                          <a:effectLst/>
                        </a:rPr>
                        <a:t> </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age</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sex</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cp</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trestbps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chol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fbs</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restecg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thalach</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exang</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oldpeak</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slope</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ca</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a:effectLst/>
                        </a:rPr>
                        <a:t>thal</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target</a:t>
                      </a:r>
                      <a:endParaRPr lang="en-IN" sz="1200" b="1"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865466862"/>
                  </a:ext>
                </a:extLst>
              </a:tr>
              <a:tr h="491760">
                <a:tc>
                  <a:txBody>
                    <a:bodyPr/>
                    <a:lstStyle/>
                    <a:p>
                      <a:pPr algn="ctr" fontAlgn="ctr"/>
                      <a:r>
                        <a:rPr lang="en-IN" sz="1200" b="1" u="none" strike="noStrike" dirty="0">
                          <a:effectLst/>
                        </a:rPr>
                        <a:t>count</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294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294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294</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293</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271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286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293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293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293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294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104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294</a:t>
                      </a:r>
                      <a:endParaRPr lang="en-IN" sz="1200" b="0"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337718821"/>
                  </a:ext>
                </a:extLst>
              </a:tr>
              <a:tr h="491760">
                <a:tc>
                  <a:txBody>
                    <a:bodyPr/>
                    <a:lstStyle/>
                    <a:p>
                      <a:pPr algn="ctr" fontAlgn="ctr"/>
                      <a:r>
                        <a:rPr lang="en-IN" sz="1200" b="1" u="none" strike="noStrike" dirty="0">
                          <a:effectLst/>
                        </a:rPr>
                        <a:t>mean</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47.8265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0.72449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2.982993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132.583618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250.848708</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0.06993</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0.21843</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139.129693</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0.303754</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0.586054</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1.894231</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5.642857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0.360544</a:t>
                      </a:r>
                      <a:endParaRPr lang="en-IN" sz="1200" b="0"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500636083"/>
                  </a:ext>
                </a:extLst>
              </a:tr>
              <a:tr h="491760">
                <a:tc>
                  <a:txBody>
                    <a:bodyPr/>
                    <a:lstStyle/>
                    <a:p>
                      <a:pPr algn="ctr" fontAlgn="ctr"/>
                      <a:r>
                        <a:rPr lang="en-IN" sz="1200" b="1" u="none" strike="noStrike">
                          <a:effectLst/>
                        </a:rPr>
                        <a:t>std</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7.81181</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0.44753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0.965117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17.626568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67.657711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0.255476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0.460868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23.589749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0.460665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0.908648</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0.338995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1.615074</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0.480977</a:t>
                      </a:r>
                      <a:endParaRPr lang="en-IN" sz="1200" b="0"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294109673"/>
                  </a:ext>
                </a:extLst>
              </a:tr>
              <a:tr h="491760">
                <a:tc>
                  <a:txBody>
                    <a:bodyPr/>
                    <a:lstStyle/>
                    <a:p>
                      <a:pPr algn="ctr" fontAlgn="ctr"/>
                      <a:r>
                        <a:rPr lang="en-IN" sz="1200" b="1" u="none" strike="noStrike">
                          <a:effectLst/>
                        </a:rPr>
                        <a:t>min</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28</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92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85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82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794654828"/>
                  </a:ext>
                </a:extLst>
              </a:tr>
              <a:tr h="491760">
                <a:tc>
                  <a:txBody>
                    <a:bodyPr/>
                    <a:lstStyle/>
                    <a:p>
                      <a:pPr algn="ctr" fontAlgn="ctr"/>
                      <a:r>
                        <a:rPr lang="en-IN" sz="1200" b="1" u="none" strike="noStrike">
                          <a:effectLst/>
                        </a:rPr>
                        <a:t>25%</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42</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209</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122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5.25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1335854745"/>
                  </a:ext>
                </a:extLst>
              </a:tr>
              <a:tr h="491760">
                <a:tc>
                  <a:txBody>
                    <a:bodyPr/>
                    <a:lstStyle/>
                    <a:p>
                      <a:pPr algn="ctr" fontAlgn="ctr"/>
                      <a:r>
                        <a:rPr lang="en-IN" sz="1200" b="1" u="none" strike="noStrike">
                          <a:effectLst/>
                        </a:rPr>
                        <a:t>50%</a:t>
                      </a:r>
                      <a:endParaRPr lang="en-IN" sz="1200" b="1"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49</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130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243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366853728"/>
                  </a:ext>
                </a:extLst>
              </a:tr>
              <a:tr h="491760">
                <a:tc>
                  <a:txBody>
                    <a:bodyPr/>
                    <a:lstStyle/>
                    <a:p>
                      <a:pPr algn="ctr" fontAlgn="ctr"/>
                      <a:r>
                        <a:rPr lang="en-IN" sz="1200" b="1" u="none" strike="noStrike" dirty="0">
                          <a:effectLst/>
                        </a:rPr>
                        <a:t>75%</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54</a:t>
                      </a:r>
                      <a:endParaRPr lang="en-IN" sz="1200" b="0"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140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282.5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155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3081587490"/>
                  </a:ext>
                </a:extLst>
              </a:tr>
              <a:tr h="491760">
                <a:tc>
                  <a:txBody>
                    <a:bodyPr/>
                    <a:lstStyle/>
                    <a:p>
                      <a:pPr algn="ctr" fontAlgn="ctr"/>
                      <a:r>
                        <a:rPr lang="en-IN" sz="1200" b="1" u="none" strike="noStrike" dirty="0">
                          <a:effectLst/>
                        </a:rPr>
                        <a:t>max</a:t>
                      </a:r>
                      <a:endParaRPr lang="en-IN" sz="1200" b="1" i="0" u="none" strike="noStrike" dirty="0">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66</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200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603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190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5</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a:effectLst/>
                        </a:rPr>
                        <a:t>7</a:t>
                      </a:r>
                      <a:endParaRPr lang="en-IN" sz="1200" b="0" i="0" u="none" strike="noStrike">
                        <a:solidFill>
                          <a:srgbClr val="000000"/>
                        </a:solidFill>
                        <a:effectLst/>
                        <a:latin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a:t>
                      </a:r>
                      <a:endParaRPr lang="en-IN" sz="1200" b="0" i="0" u="none" strike="noStrike" dirty="0">
                        <a:solidFill>
                          <a:srgbClr val="000000"/>
                        </a:solidFill>
                        <a:effectLst/>
                        <a:latin typeface="Times New Roman" panose="02020603050405020304" pitchFamily="18" charset="0"/>
                      </a:endParaRPr>
                    </a:p>
                  </a:txBody>
                  <a:tcPr marL="7464" marR="7464" marT="7464" marB="0" anchor="ctr"/>
                </a:tc>
                <a:extLst>
                  <a:ext uri="{0D108BD9-81ED-4DB2-BD59-A6C34878D82A}">
                    <a16:rowId xmlns:a16="http://schemas.microsoft.com/office/drawing/2014/main" val="237727083"/>
                  </a:ext>
                </a:extLst>
              </a:tr>
            </a:tbl>
          </a:graphicData>
        </a:graphic>
      </p:graphicFrame>
    </p:spTree>
    <p:extLst>
      <p:ext uri="{BB962C8B-B14F-4D97-AF65-F5344CB8AC3E}">
        <p14:creationId xmlns:p14="http://schemas.microsoft.com/office/powerpoint/2010/main" val="3794371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C9B96B52-B454-46C2-A2D8-1F291157AB5A}" type="slidenum">
              <a:rPr lang="en-US" sz="1400" b="1" i="1" strike="noStrike" spc="-1">
                <a:solidFill>
                  <a:srgbClr val="404040"/>
                </a:solidFill>
                <a:latin typeface="Corbel"/>
                <a:ea typeface="DejaVu Sans"/>
              </a:rPr>
              <a:t>29</a:t>
            </a:fld>
            <a:endParaRPr lang="en-US" sz="1400" b="0" strike="noStrike" spc="-1">
              <a:latin typeface="Arial"/>
            </a:endParaRPr>
          </a:p>
        </p:txBody>
      </p:sp>
      <p:sp>
        <p:nvSpPr>
          <p:cNvPr id="714"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5" name="CustomShape 3"/>
          <p:cNvSpPr/>
          <p:nvPr/>
        </p:nvSpPr>
        <p:spPr>
          <a:xfrm>
            <a:off x="149400" y="149400"/>
            <a:ext cx="10872720" cy="6570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16"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 Pre -processing and data handling for Dataset 4</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CA97B1FE-1DEA-4CF1-890B-D806776ED49B}"/>
              </a:ext>
            </a:extLst>
          </p:cNvPr>
          <p:cNvGraphicFramePr>
            <a:graphicFrameLocks noGrp="1"/>
          </p:cNvGraphicFramePr>
          <p:nvPr>
            <p:extLst>
              <p:ext uri="{D42A27DB-BD31-4B8C-83A1-F6EECF244321}">
                <p14:modId xmlns:p14="http://schemas.microsoft.com/office/powerpoint/2010/main" val="3345818524"/>
              </p:ext>
            </p:extLst>
          </p:nvPr>
        </p:nvGraphicFramePr>
        <p:xfrm>
          <a:off x="258619" y="1422399"/>
          <a:ext cx="11711709" cy="3990105"/>
        </p:xfrm>
        <a:graphic>
          <a:graphicData uri="http://schemas.openxmlformats.org/drawingml/2006/table">
            <a:tbl>
              <a:tblPr>
                <a:tableStyleId>{775DCB02-9BB8-47FD-8907-85C794F793BA}</a:tableStyleId>
              </a:tblPr>
              <a:tblGrid>
                <a:gridCol w="637371">
                  <a:extLst>
                    <a:ext uri="{9D8B030D-6E8A-4147-A177-3AD203B41FA5}">
                      <a16:colId xmlns:a16="http://schemas.microsoft.com/office/drawing/2014/main" val="223205037"/>
                    </a:ext>
                  </a:extLst>
                </a:gridCol>
                <a:gridCol w="637371">
                  <a:extLst>
                    <a:ext uri="{9D8B030D-6E8A-4147-A177-3AD203B41FA5}">
                      <a16:colId xmlns:a16="http://schemas.microsoft.com/office/drawing/2014/main" val="1703593987"/>
                    </a:ext>
                  </a:extLst>
                </a:gridCol>
                <a:gridCol w="637371">
                  <a:extLst>
                    <a:ext uri="{9D8B030D-6E8A-4147-A177-3AD203B41FA5}">
                      <a16:colId xmlns:a16="http://schemas.microsoft.com/office/drawing/2014/main" val="2469936948"/>
                    </a:ext>
                  </a:extLst>
                </a:gridCol>
                <a:gridCol w="770158">
                  <a:extLst>
                    <a:ext uri="{9D8B030D-6E8A-4147-A177-3AD203B41FA5}">
                      <a16:colId xmlns:a16="http://schemas.microsoft.com/office/drawing/2014/main" val="3651441572"/>
                    </a:ext>
                  </a:extLst>
                </a:gridCol>
                <a:gridCol w="956058">
                  <a:extLst>
                    <a:ext uri="{9D8B030D-6E8A-4147-A177-3AD203B41FA5}">
                      <a16:colId xmlns:a16="http://schemas.microsoft.com/office/drawing/2014/main" val="4203279938"/>
                    </a:ext>
                  </a:extLst>
                </a:gridCol>
                <a:gridCol w="956058">
                  <a:extLst>
                    <a:ext uri="{9D8B030D-6E8A-4147-A177-3AD203B41FA5}">
                      <a16:colId xmlns:a16="http://schemas.microsoft.com/office/drawing/2014/main" val="1315764405"/>
                    </a:ext>
                  </a:extLst>
                </a:gridCol>
                <a:gridCol w="770158">
                  <a:extLst>
                    <a:ext uri="{9D8B030D-6E8A-4147-A177-3AD203B41FA5}">
                      <a16:colId xmlns:a16="http://schemas.microsoft.com/office/drawing/2014/main" val="1260020941"/>
                    </a:ext>
                  </a:extLst>
                </a:gridCol>
                <a:gridCol w="770158">
                  <a:extLst>
                    <a:ext uri="{9D8B030D-6E8A-4147-A177-3AD203B41FA5}">
                      <a16:colId xmlns:a16="http://schemas.microsoft.com/office/drawing/2014/main" val="4106197934"/>
                    </a:ext>
                  </a:extLst>
                </a:gridCol>
                <a:gridCol w="956058">
                  <a:extLst>
                    <a:ext uri="{9D8B030D-6E8A-4147-A177-3AD203B41FA5}">
                      <a16:colId xmlns:a16="http://schemas.microsoft.com/office/drawing/2014/main" val="2638652368"/>
                    </a:ext>
                  </a:extLst>
                </a:gridCol>
                <a:gridCol w="770158">
                  <a:extLst>
                    <a:ext uri="{9D8B030D-6E8A-4147-A177-3AD203B41FA5}">
                      <a16:colId xmlns:a16="http://schemas.microsoft.com/office/drawing/2014/main" val="2228049004"/>
                    </a:ext>
                  </a:extLst>
                </a:gridCol>
                <a:gridCol w="770158">
                  <a:extLst>
                    <a:ext uri="{9D8B030D-6E8A-4147-A177-3AD203B41FA5}">
                      <a16:colId xmlns:a16="http://schemas.microsoft.com/office/drawing/2014/main" val="570633806"/>
                    </a:ext>
                  </a:extLst>
                </a:gridCol>
                <a:gridCol w="770158">
                  <a:extLst>
                    <a:ext uri="{9D8B030D-6E8A-4147-A177-3AD203B41FA5}">
                      <a16:colId xmlns:a16="http://schemas.microsoft.com/office/drawing/2014/main" val="1280151936"/>
                    </a:ext>
                  </a:extLst>
                </a:gridCol>
                <a:gridCol w="770158">
                  <a:extLst>
                    <a:ext uri="{9D8B030D-6E8A-4147-A177-3AD203B41FA5}">
                      <a16:colId xmlns:a16="http://schemas.microsoft.com/office/drawing/2014/main" val="2912911501"/>
                    </a:ext>
                  </a:extLst>
                </a:gridCol>
                <a:gridCol w="770158">
                  <a:extLst>
                    <a:ext uri="{9D8B030D-6E8A-4147-A177-3AD203B41FA5}">
                      <a16:colId xmlns:a16="http://schemas.microsoft.com/office/drawing/2014/main" val="2396536490"/>
                    </a:ext>
                  </a:extLst>
                </a:gridCol>
                <a:gridCol w="770158">
                  <a:extLst>
                    <a:ext uri="{9D8B030D-6E8A-4147-A177-3AD203B41FA5}">
                      <a16:colId xmlns:a16="http://schemas.microsoft.com/office/drawing/2014/main" val="3867989935"/>
                    </a:ext>
                  </a:extLst>
                </a:gridCol>
              </a:tblGrid>
              <a:tr h="443345">
                <a:tc>
                  <a:txBody>
                    <a:bodyPr/>
                    <a:lstStyle/>
                    <a:p>
                      <a:pPr algn="ctr" fontAlgn="ctr"/>
                      <a:r>
                        <a:rPr lang="en-IN" sz="1200" u="none" strike="noStrike" dirty="0">
                          <a:effectLst/>
                        </a:rPr>
                        <a:t> </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age</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sex</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cp</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trestbps</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chol</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fbs</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restecg</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thalach</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exang</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oldpeak</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slope</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a:effectLst/>
                        </a:rPr>
                        <a:t>ca</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thal</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b="1" u="none" strike="noStrike" dirty="0">
                          <a:effectLst/>
                        </a:rPr>
                        <a:t>target</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789029902"/>
                  </a:ext>
                </a:extLst>
              </a:tr>
              <a:tr h="443345">
                <a:tc>
                  <a:txBody>
                    <a:bodyPr/>
                    <a:lstStyle/>
                    <a:p>
                      <a:pPr algn="ctr" fontAlgn="ctr"/>
                      <a:r>
                        <a:rPr lang="en-IN" sz="1200" b="1" u="none" strike="noStrike" dirty="0">
                          <a:effectLst/>
                        </a:rPr>
                        <a:t>count</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200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143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144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193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200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147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147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144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98</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34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200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867089217"/>
                  </a:ext>
                </a:extLst>
              </a:tr>
              <a:tr h="443345">
                <a:tc>
                  <a:txBody>
                    <a:bodyPr/>
                    <a:lstStyle/>
                    <a:p>
                      <a:pPr algn="ctr" fontAlgn="ctr"/>
                      <a:r>
                        <a:rPr lang="en-IN" sz="1200" b="1" u="none" strike="noStrike" dirty="0">
                          <a:effectLst/>
                        </a:rPr>
                        <a:t>mean</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59.35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0.97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3.505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134.699301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239.569444</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0.352332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0.735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122.795918</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0.646259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1.320833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2.132653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6.294118</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0.745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2585697604"/>
                  </a:ext>
                </a:extLst>
              </a:tr>
              <a:tr h="443345">
                <a:tc>
                  <a:txBody>
                    <a:bodyPr/>
                    <a:lstStyle/>
                    <a:p>
                      <a:pPr algn="ctr" fontAlgn="ctr"/>
                      <a:r>
                        <a:rPr lang="en-IN" sz="1200" b="1" u="none" strike="noStrike" dirty="0">
                          <a:effectLst/>
                        </a:rPr>
                        <a:t>std</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7.8117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0.17102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0.795701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18.445976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52.788753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0.478939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0.683455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21.990328</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0.479765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1.106236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0.667937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1.291685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0.436955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2561687725"/>
                  </a:ext>
                </a:extLst>
              </a:tr>
              <a:tr h="443345">
                <a:tc>
                  <a:txBody>
                    <a:bodyPr/>
                    <a:lstStyle/>
                    <a:p>
                      <a:pPr algn="ctr" fontAlgn="ctr"/>
                      <a:r>
                        <a:rPr lang="en-IN" sz="1200" b="1" u="none" strike="noStrike" dirty="0">
                          <a:effectLst/>
                        </a:rPr>
                        <a:t>min</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35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96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100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69</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2559995637"/>
                  </a:ext>
                </a:extLst>
              </a:tr>
              <a:tr h="443345">
                <a:tc>
                  <a:txBody>
                    <a:bodyPr/>
                    <a:lstStyle/>
                    <a:p>
                      <a:pPr algn="ctr" fontAlgn="ctr"/>
                      <a:r>
                        <a:rPr lang="en-IN" sz="1200" b="1" u="none" strike="noStrike" dirty="0">
                          <a:effectLst/>
                        </a:rPr>
                        <a:t>25%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55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120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208</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109</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6</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440793249"/>
                  </a:ext>
                </a:extLst>
              </a:tr>
              <a:tr h="443345">
                <a:tc>
                  <a:txBody>
                    <a:bodyPr/>
                    <a:lstStyle/>
                    <a:p>
                      <a:pPr algn="ctr" fontAlgn="ctr"/>
                      <a:r>
                        <a:rPr lang="en-IN" sz="1200" b="1" u="none" strike="noStrike" dirty="0">
                          <a:effectLst/>
                        </a:rPr>
                        <a:t>50%</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60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130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228</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120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1.5</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4145968740"/>
                  </a:ext>
                </a:extLst>
              </a:tr>
              <a:tr h="443345">
                <a:tc>
                  <a:txBody>
                    <a:bodyPr/>
                    <a:lstStyle/>
                    <a:p>
                      <a:pPr algn="ctr" fontAlgn="ctr"/>
                      <a:r>
                        <a:rPr lang="en-IN" sz="1200" b="1" u="none" strike="noStrike" dirty="0">
                          <a:effectLst/>
                        </a:rPr>
                        <a:t>75%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64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148</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271.25</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140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3</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1097863722"/>
                  </a:ext>
                </a:extLst>
              </a:tr>
              <a:tr h="443345">
                <a:tc>
                  <a:txBody>
                    <a:bodyPr/>
                    <a:lstStyle/>
                    <a:p>
                      <a:pPr algn="ctr" fontAlgn="ctr"/>
                      <a:r>
                        <a:rPr lang="en-IN" sz="1200" b="1" u="none" strike="noStrike" dirty="0">
                          <a:effectLst/>
                        </a:rPr>
                        <a:t>max</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77</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190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458</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2</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180</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1</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4</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a:effectLst/>
                        </a:rPr>
                        <a:t>3</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0</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7</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tc>
                  <a:txBody>
                    <a:bodyPr/>
                    <a:lstStyle/>
                    <a:p>
                      <a:pPr algn="ctr" fontAlgn="ctr"/>
                      <a:r>
                        <a:rPr lang="en-IN" sz="1200" u="none" strike="noStrike" dirty="0">
                          <a:effectLst/>
                        </a:rPr>
                        <a:t>1</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464" marR="7464" marT="7464" marB="0" anchor="ctr"/>
                </a:tc>
                <a:extLst>
                  <a:ext uri="{0D108BD9-81ED-4DB2-BD59-A6C34878D82A}">
                    <a16:rowId xmlns:a16="http://schemas.microsoft.com/office/drawing/2014/main" val="248155295"/>
                  </a:ext>
                </a:extLst>
              </a:tr>
            </a:tbl>
          </a:graphicData>
        </a:graphic>
      </p:graphicFrame>
    </p:spTree>
    <p:extLst>
      <p:ext uri="{BB962C8B-B14F-4D97-AF65-F5344CB8AC3E}">
        <p14:creationId xmlns:p14="http://schemas.microsoft.com/office/powerpoint/2010/main" val="314790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alpha val="24000"/>
          </a:srgbClr>
        </a:solidFill>
        <a:effectLst/>
      </p:bgPr>
    </p:bg>
    <p:spTree>
      <p:nvGrpSpPr>
        <p:cNvPr id="1" name=""/>
        <p:cNvGrpSpPr/>
        <p:nvPr/>
      </p:nvGrpSpPr>
      <p:grpSpPr>
        <a:xfrm>
          <a:off x="0" y="0"/>
          <a:ext cx="0" cy="0"/>
          <a:chOff x="0" y="0"/>
          <a:chExt cx="0" cy="0"/>
        </a:xfrm>
      </p:grpSpPr>
      <p:pic>
        <p:nvPicPr>
          <p:cNvPr id="620" name="Picture Placeholder 20" descr="A picture containing indoor, decorated, sliced&#10;&#10;Description automatically generated"/>
          <p:cNvPicPr/>
          <p:nvPr/>
        </p:nvPicPr>
        <p:blipFill>
          <a:blip r:embed="rId3"/>
          <a:stretch/>
        </p:blipFill>
        <p:spPr>
          <a:xfrm>
            <a:off x="6607799" y="0"/>
            <a:ext cx="4328055" cy="6857640"/>
          </a:xfrm>
          <a:prstGeom prst="rect">
            <a:avLst/>
          </a:prstGeom>
          <a:ln>
            <a:noFill/>
          </a:ln>
        </p:spPr>
      </p:pic>
      <p:sp>
        <p:nvSpPr>
          <p:cNvPr id="621" name="CustomShape 1"/>
          <p:cNvSpPr/>
          <p:nvPr/>
        </p:nvSpPr>
        <p:spPr>
          <a:xfrm>
            <a:off x="6792480" y="236160"/>
            <a:ext cx="3564720" cy="2097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90000"/>
              </a:lnSpc>
            </a:pPr>
            <a:r>
              <a:rPr lang="en-US" sz="4800" b="1" strike="noStrike" spc="-151">
                <a:solidFill>
                  <a:srgbClr val="FFFFFF"/>
                </a:solidFill>
                <a:latin typeface="Corbel"/>
                <a:ea typeface="DejaVu Sans"/>
              </a:rPr>
              <a:t>Problem Statement</a:t>
            </a:r>
            <a:endParaRPr lang="en-US" sz="4800" b="0" strike="noStrike" spc="-1">
              <a:latin typeface="Arial"/>
            </a:endParaRPr>
          </a:p>
        </p:txBody>
      </p:sp>
      <p:sp>
        <p:nvSpPr>
          <p:cNvPr id="622"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B7171727-60B1-4C92-9A25-5D975A04A62D}" type="slidenum">
              <a:rPr lang="en-US" sz="1400" b="0" strike="noStrike" spc="-1">
                <a:solidFill>
                  <a:srgbClr val="404040"/>
                </a:solidFill>
                <a:latin typeface="Corbel"/>
                <a:ea typeface="DejaVu Sans"/>
              </a:rPr>
              <a:t>3</a:t>
            </a:fld>
            <a:endParaRPr lang="en-US" sz="1400" b="0" strike="noStrike" spc="-1">
              <a:latin typeface="Arial"/>
            </a:endParaRPr>
          </a:p>
        </p:txBody>
      </p:sp>
      <p:sp>
        <p:nvSpPr>
          <p:cNvPr id="623" name="CustomShape 3"/>
          <p:cNvSpPr/>
          <p:nvPr/>
        </p:nvSpPr>
        <p:spPr>
          <a:xfrm>
            <a:off x="279000" y="476640"/>
            <a:ext cx="6136920" cy="56023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16000" indent="-214920">
              <a:lnSpc>
                <a:spcPct val="100000"/>
              </a:lnSpc>
              <a:spcBef>
                <a:spcPts val="1001"/>
              </a:spcBef>
              <a:buClr>
                <a:srgbClr val="000000"/>
              </a:buClr>
              <a:buSzPct val="45000"/>
              <a:buFont typeface="Wingdings" charset="2"/>
              <a:buChar char=""/>
            </a:pPr>
            <a:r>
              <a:rPr lang="en-US" sz="2000" strike="noStrike" spc="-1" dirty="0">
                <a:solidFill>
                  <a:srgbClr val="000000"/>
                </a:solidFill>
                <a:latin typeface="Arial"/>
                <a:ea typeface="DejaVu Sans"/>
              </a:rPr>
              <a:t>Through this project we are going to observe different cardiac issues and habits of people which catalyzes the risk of CVD </a:t>
            </a:r>
            <a:endParaRPr lang="en-US" sz="2000" strike="noStrike" spc="-1" dirty="0">
              <a:latin typeface="Arial"/>
            </a:endParaRPr>
          </a:p>
          <a:p>
            <a:pPr>
              <a:lnSpc>
                <a:spcPct val="100000"/>
              </a:lnSpc>
              <a:spcBef>
                <a:spcPts val="1001"/>
              </a:spcBef>
            </a:pPr>
            <a:endParaRPr lang="en-US" sz="2000" strike="noStrike" spc="-1" dirty="0">
              <a:latin typeface="Arial"/>
            </a:endParaRPr>
          </a:p>
          <a:p>
            <a:pPr marL="216000" indent="-214920">
              <a:lnSpc>
                <a:spcPct val="100000"/>
              </a:lnSpc>
              <a:spcBef>
                <a:spcPts val="1001"/>
              </a:spcBef>
              <a:buClr>
                <a:srgbClr val="000000"/>
              </a:buClr>
              <a:buSzPct val="45000"/>
              <a:buFont typeface="Wingdings" charset="2"/>
              <a:buChar char=""/>
            </a:pPr>
            <a:r>
              <a:rPr lang="en-US" sz="2000" strike="noStrike" spc="-1" dirty="0">
                <a:solidFill>
                  <a:srgbClr val="000000"/>
                </a:solidFill>
                <a:latin typeface="Arial"/>
                <a:ea typeface="DejaVu Sans"/>
              </a:rPr>
              <a:t>We will predict whether someone is going to have a cardiac arrest and help people to correct their daily habits which pushes them towards the risk of CVD.</a:t>
            </a:r>
            <a:endParaRPr lang="en-US" sz="2000" strike="noStrike" spc="-1" dirty="0">
              <a:latin typeface="Arial"/>
            </a:endParaRPr>
          </a:p>
        </p:txBody>
      </p:sp>
      <p:sp>
        <p:nvSpPr>
          <p:cNvPr id="624" name="CustomShape 4"/>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4BC9DDD3-65A9-4421-A024-32E382FE342C}" type="slidenum">
              <a:rPr lang="en-US" sz="1400" b="1" i="1" strike="noStrike" spc="-1">
                <a:solidFill>
                  <a:srgbClr val="404040"/>
                </a:solidFill>
                <a:latin typeface="Corbel"/>
                <a:ea typeface="DejaVu Sans"/>
              </a:rPr>
              <a:t>30</a:t>
            </a:fld>
            <a:endParaRPr lang="en-US" sz="1400" b="0" strike="noStrike" spc="-1">
              <a:latin typeface="Arial"/>
            </a:endParaRPr>
          </a:p>
        </p:txBody>
      </p:sp>
      <p:sp>
        <p:nvSpPr>
          <p:cNvPr id="719"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0" name="CustomShape 3"/>
          <p:cNvSpPr/>
          <p:nvPr/>
        </p:nvSpPr>
        <p:spPr>
          <a:xfrm>
            <a:off x="114480" y="70200"/>
            <a:ext cx="10908000" cy="6649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1"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Dataset Balancing for Dataset 1</a:t>
            </a:r>
            <a:endParaRPr lang="en-US" sz="3200" b="0" strike="noStrike" spc="-1" dirty="0">
              <a:latin typeface="Arial"/>
            </a:endParaRPr>
          </a:p>
        </p:txBody>
      </p:sp>
      <p:pic>
        <p:nvPicPr>
          <p:cNvPr id="3" name="Picture 2">
            <a:extLst>
              <a:ext uri="{FF2B5EF4-FFF2-40B4-BE49-F238E27FC236}">
                <a16:creationId xmlns:a16="http://schemas.microsoft.com/office/drawing/2014/main" id="{20696ACE-B798-47FF-B1CA-9C8A74141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89" y="1071120"/>
            <a:ext cx="11079480" cy="52645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4BC9DDD3-65A9-4421-A024-32E382FE342C}" type="slidenum">
              <a:rPr lang="en-US" sz="1400" b="1" i="1" strike="noStrike" spc="-1">
                <a:solidFill>
                  <a:srgbClr val="404040"/>
                </a:solidFill>
                <a:latin typeface="Corbel"/>
                <a:ea typeface="DejaVu Sans"/>
              </a:rPr>
              <a:t>31</a:t>
            </a:fld>
            <a:endParaRPr lang="en-US" sz="1400" b="0" strike="noStrike" spc="-1">
              <a:latin typeface="Arial"/>
            </a:endParaRPr>
          </a:p>
        </p:txBody>
      </p:sp>
      <p:sp>
        <p:nvSpPr>
          <p:cNvPr id="719"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0" name="CustomShape 3"/>
          <p:cNvSpPr/>
          <p:nvPr/>
        </p:nvSpPr>
        <p:spPr>
          <a:xfrm>
            <a:off x="114480" y="70200"/>
            <a:ext cx="10908000" cy="6649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1"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Dataset Balancing for Dataset 3</a:t>
            </a:r>
            <a:endParaRPr lang="en-US" sz="3200" b="0" strike="noStrike" spc="-1" dirty="0">
              <a:latin typeface="Arial"/>
            </a:endParaRPr>
          </a:p>
        </p:txBody>
      </p:sp>
      <p:pic>
        <p:nvPicPr>
          <p:cNvPr id="3" name="Picture 2">
            <a:extLst>
              <a:ext uri="{FF2B5EF4-FFF2-40B4-BE49-F238E27FC236}">
                <a16:creationId xmlns:a16="http://schemas.microsoft.com/office/drawing/2014/main" id="{005A278E-5142-475E-ABB1-63CB640CB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05" y="1247363"/>
            <a:ext cx="11079480" cy="5088313"/>
          </a:xfrm>
          <a:prstGeom prst="rect">
            <a:avLst/>
          </a:prstGeom>
        </p:spPr>
      </p:pic>
    </p:spTree>
    <p:extLst>
      <p:ext uri="{BB962C8B-B14F-4D97-AF65-F5344CB8AC3E}">
        <p14:creationId xmlns:p14="http://schemas.microsoft.com/office/powerpoint/2010/main" val="3880694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4BC9DDD3-65A9-4421-A024-32E382FE342C}" type="slidenum">
              <a:rPr lang="en-US" sz="1400" b="1" i="1" strike="noStrike" spc="-1">
                <a:solidFill>
                  <a:srgbClr val="404040"/>
                </a:solidFill>
                <a:latin typeface="Corbel"/>
                <a:ea typeface="DejaVu Sans"/>
              </a:rPr>
              <a:t>32</a:t>
            </a:fld>
            <a:endParaRPr lang="en-US" sz="1400" b="0" strike="noStrike" spc="-1">
              <a:latin typeface="Arial"/>
            </a:endParaRPr>
          </a:p>
        </p:txBody>
      </p:sp>
      <p:sp>
        <p:nvSpPr>
          <p:cNvPr id="719"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0" name="CustomShape 3"/>
          <p:cNvSpPr/>
          <p:nvPr/>
        </p:nvSpPr>
        <p:spPr>
          <a:xfrm>
            <a:off x="69360" y="70200"/>
            <a:ext cx="10908000" cy="6649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1"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Dataset Balancing for Dataset 4</a:t>
            </a:r>
            <a:endParaRPr lang="en-US" sz="3200" b="0" strike="noStrike" spc="-1" dirty="0">
              <a:latin typeface="Arial"/>
            </a:endParaRPr>
          </a:p>
        </p:txBody>
      </p:sp>
      <p:pic>
        <p:nvPicPr>
          <p:cNvPr id="3" name="Picture 2">
            <a:extLst>
              <a:ext uri="{FF2B5EF4-FFF2-40B4-BE49-F238E27FC236}">
                <a16:creationId xmlns:a16="http://schemas.microsoft.com/office/drawing/2014/main" id="{47628588-DDDC-4F3F-91E3-CEA26BB23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60" y="1071418"/>
            <a:ext cx="11079480" cy="5384822"/>
          </a:xfrm>
          <a:prstGeom prst="rect">
            <a:avLst/>
          </a:prstGeom>
        </p:spPr>
      </p:pic>
    </p:spTree>
    <p:extLst>
      <p:ext uri="{BB962C8B-B14F-4D97-AF65-F5344CB8AC3E}">
        <p14:creationId xmlns:p14="http://schemas.microsoft.com/office/powerpoint/2010/main" val="4199784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CustomShape 1"/>
          <p:cNvSpPr/>
          <p:nvPr/>
        </p:nvSpPr>
        <p:spPr>
          <a:xfrm>
            <a:off x="432000" y="432000"/>
            <a:ext cx="10142640" cy="60235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2400" b="0" strike="noStrike" spc="-151">
                <a:solidFill>
                  <a:srgbClr val="404040"/>
                </a:solidFill>
                <a:latin typeface="Corbel"/>
                <a:ea typeface="DejaVu Sans"/>
              </a:rPr>
              <a:t>1.  A </a:t>
            </a:r>
            <a:r>
              <a:rPr lang="en-US" sz="2400" b="1" strike="noStrike" spc="-151">
                <a:solidFill>
                  <a:srgbClr val="404040"/>
                </a:solidFill>
                <a:latin typeface="Corbel"/>
                <a:ea typeface="DejaVu Sans"/>
              </a:rPr>
              <a:t>confusion matrix</a:t>
            </a:r>
            <a:r>
              <a:rPr lang="en-US" sz="2400" b="0" strike="noStrike" spc="-151">
                <a:solidFill>
                  <a:srgbClr val="404040"/>
                </a:solidFill>
                <a:latin typeface="Corbel"/>
                <a:ea typeface="DejaVu Sans"/>
              </a:rPr>
              <a:t> is a table that is often used to describe the performance of a classification   	model (or "classifier") on a set of test data for which the true values are known. </a:t>
            </a:r>
            <a:br/>
            <a:r>
              <a:rPr lang="en-US" sz="2400" b="0" strike="noStrike" spc="-151">
                <a:solidFill>
                  <a:srgbClr val="404040"/>
                </a:solidFill>
                <a:latin typeface="Corbel"/>
                <a:ea typeface="DejaVu Sans"/>
              </a:rPr>
              <a:t>	The classification report visualizer displays the precision, recall, F1, and support scores 	for the model.</a:t>
            </a:r>
            <a:br/>
            <a:br/>
            <a:r>
              <a:rPr lang="en-US" sz="2400" b="0" strike="noStrike" spc="-151">
                <a:solidFill>
                  <a:srgbClr val="404040"/>
                </a:solidFill>
                <a:latin typeface="Corbel"/>
                <a:ea typeface="DejaVu Sans"/>
              </a:rPr>
              <a:t>2. There are four ways to check if the </a:t>
            </a:r>
            <a:r>
              <a:rPr lang="en-US" sz="2400" b="1" strike="noStrike" spc="-151">
                <a:solidFill>
                  <a:srgbClr val="404040"/>
                </a:solidFill>
                <a:latin typeface="Corbel"/>
                <a:ea typeface="DejaVu Sans"/>
              </a:rPr>
              <a:t>predictions</a:t>
            </a:r>
            <a:r>
              <a:rPr lang="en-US" sz="2400" b="0" strike="noStrike" spc="-151">
                <a:solidFill>
                  <a:srgbClr val="404040"/>
                </a:solidFill>
                <a:latin typeface="Corbel"/>
                <a:ea typeface="DejaVu Sans"/>
              </a:rPr>
              <a:t> are right or wrong:</a:t>
            </a:r>
            <a:br/>
            <a:br/>
            <a:r>
              <a:rPr lang="en-US" sz="2400" b="0" strike="noStrike" spc="-151">
                <a:solidFill>
                  <a:srgbClr val="404040"/>
                </a:solidFill>
                <a:latin typeface="Corbel"/>
                <a:ea typeface="DejaVu Sans"/>
              </a:rPr>
              <a:t>	a. </a:t>
            </a:r>
            <a:r>
              <a:rPr lang="en-US" sz="2400" b="1" strike="noStrike" spc="-151">
                <a:solidFill>
                  <a:srgbClr val="404040"/>
                </a:solidFill>
                <a:latin typeface="Corbel"/>
                <a:ea typeface="DejaVu Sans"/>
              </a:rPr>
              <a:t>TN / True Negative</a:t>
            </a:r>
            <a:r>
              <a:rPr lang="en-US" sz="2400" b="0" strike="noStrike" spc="-151">
                <a:solidFill>
                  <a:srgbClr val="404040"/>
                </a:solidFill>
                <a:latin typeface="Corbel"/>
                <a:ea typeface="DejaVu Sans"/>
              </a:rPr>
              <a:t>: the case was negative and predicted negative</a:t>
            </a:r>
            <a:br/>
            <a:r>
              <a:rPr lang="en-US" sz="2400" b="0" strike="noStrike" spc="-151">
                <a:solidFill>
                  <a:srgbClr val="404040"/>
                </a:solidFill>
                <a:latin typeface="Corbel"/>
                <a:ea typeface="DejaVu Sans"/>
              </a:rPr>
              <a:t>	b. </a:t>
            </a:r>
            <a:r>
              <a:rPr lang="en-US" sz="2400" b="1" strike="noStrike" spc="-151">
                <a:solidFill>
                  <a:srgbClr val="404040"/>
                </a:solidFill>
                <a:latin typeface="Corbel"/>
                <a:ea typeface="DejaVu Sans"/>
              </a:rPr>
              <a:t>TP / True Positive</a:t>
            </a:r>
            <a:r>
              <a:rPr lang="en-US" sz="2400" b="0" strike="noStrike" spc="-151">
                <a:solidFill>
                  <a:srgbClr val="404040"/>
                </a:solidFill>
                <a:latin typeface="Corbel"/>
                <a:ea typeface="DejaVu Sans"/>
              </a:rPr>
              <a:t>: the case was positive and predicted positive</a:t>
            </a:r>
            <a:br/>
            <a:r>
              <a:rPr lang="en-US" sz="2400" b="0" strike="noStrike" spc="-151">
                <a:solidFill>
                  <a:srgbClr val="404040"/>
                </a:solidFill>
                <a:latin typeface="Corbel"/>
                <a:ea typeface="DejaVu Sans"/>
              </a:rPr>
              <a:t>	c. </a:t>
            </a:r>
            <a:r>
              <a:rPr lang="en-US" sz="2400" b="1" strike="noStrike" spc="-151">
                <a:solidFill>
                  <a:srgbClr val="404040"/>
                </a:solidFill>
                <a:latin typeface="Corbel"/>
                <a:ea typeface="DejaVu Sans"/>
              </a:rPr>
              <a:t>FN / False Negative</a:t>
            </a:r>
            <a:r>
              <a:rPr lang="en-US" sz="2400" b="0" strike="noStrike" spc="-151">
                <a:solidFill>
                  <a:srgbClr val="404040"/>
                </a:solidFill>
                <a:latin typeface="Corbel"/>
                <a:ea typeface="DejaVu Sans"/>
              </a:rPr>
              <a:t>: the case was positive but predicted negative</a:t>
            </a:r>
            <a:br/>
            <a:r>
              <a:rPr lang="en-US" sz="2400" b="0" strike="noStrike" spc="-151">
                <a:solidFill>
                  <a:srgbClr val="404040"/>
                </a:solidFill>
                <a:latin typeface="Corbel"/>
                <a:ea typeface="DejaVu Sans"/>
              </a:rPr>
              <a:t>	d. </a:t>
            </a:r>
            <a:r>
              <a:rPr lang="en-US" sz="2400" b="1" strike="noStrike" spc="-151">
                <a:solidFill>
                  <a:srgbClr val="404040"/>
                </a:solidFill>
                <a:latin typeface="Corbel"/>
                <a:ea typeface="DejaVu Sans"/>
              </a:rPr>
              <a:t>FP / False Positive</a:t>
            </a:r>
            <a:r>
              <a:rPr lang="en-US" sz="2400" b="0" strike="noStrike" spc="-151">
                <a:solidFill>
                  <a:srgbClr val="404040"/>
                </a:solidFill>
                <a:latin typeface="Corbel"/>
                <a:ea typeface="DejaVu Sans"/>
              </a:rPr>
              <a:t>: the case was negative but predicted positive</a:t>
            </a:r>
            <a:br/>
            <a:br/>
            <a:r>
              <a:rPr lang="en-US" sz="2400" b="0" strike="noStrike" spc="-151">
                <a:solidFill>
                  <a:srgbClr val="404040"/>
                </a:solidFill>
                <a:latin typeface="Corbel"/>
                <a:ea typeface="DejaVu Sans"/>
              </a:rPr>
              <a:t>3. </a:t>
            </a:r>
            <a:r>
              <a:rPr lang="en-US" sz="2400" b="1" strike="noStrike" spc="-151">
                <a:solidFill>
                  <a:srgbClr val="404040"/>
                </a:solidFill>
                <a:latin typeface="Corbel"/>
                <a:ea typeface="DejaVu Sans"/>
              </a:rPr>
              <a:t>Precision</a:t>
            </a:r>
            <a:r>
              <a:rPr lang="en-US" sz="2400" b="0" strike="noStrike" spc="-151">
                <a:solidFill>
                  <a:srgbClr val="404040"/>
                </a:solidFill>
                <a:latin typeface="Corbel"/>
                <a:ea typeface="DejaVu Sans"/>
              </a:rPr>
              <a:t> is the ability of a classifier not to label an instance positive that is actually negative. For each class, it is defined as the ratio of true positives to the sum of a true positive and false positive.</a:t>
            </a:r>
            <a:br/>
            <a:r>
              <a:rPr lang="en-US" sz="2400" b="0" strike="noStrike" spc="-151">
                <a:solidFill>
                  <a:srgbClr val="404040"/>
                </a:solidFill>
                <a:latin typeface="Corbel"/>
                <a:ea typeface="DejaVu Sans"/>
              </a:rPr>
              <a:t>	Precision:- Accuracy of positive predictions.</a:t>
            </a:r>
            <a:br/>
            <a:r>
              <a:rPr lang="en-US" sz="2400" b="0" strike="noStrike" spc="-151">
                <a:solidFill>
                  <a:srgbClr val="404040"/>
                </a:solidFill>
                <a:latin typeface="Corbel"/>
                <a:ea typeface="DejaVu Sans"/>
              </a:rPr>
              <a:t>	Precision = TP/(TP + FP)</a:t>
            </a:r>
            <a:endParaRPr lang="en-US" sz="2400" b="0" strike="noStrike" spc="-1">
              <a:latin typeface="Arial"/>
            </a:endParaRPr>
          </a:p>
        </p:txBody>
      </p:sp>
      <p:sp>
        <p:nvSpPr>
          <p:cNvPr id="746"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8C38655C-E7EB-48E4-9942-0B26FBA3B77D}" type="slidenum">
              <a:rPr lang="en-US" sz="1400" b="1" i="1" strike="noStrike" spc="-1">
                <a:solidFill>
                  <a:srgbClr val="404040"/>
                </a:solidFill>
                <a:latin typeface="Corbel"/>
                <a:ea typeface="DejaVu Sans"/>
              </a:rPr>
              <a:t>33</a:t>
            </a:fld>
            <a:endParaRPr lang="en-US" sz="1400" b="0" strike="noStrike" spc="-1">
              <a:latin typeface="Arial"/>
            </a:endParaRPr>
          </a:p>
        </p:txBody>
      </p:sp>
      <p:sp>
        <p:nvSpPr>
          <p:cNvPr id="747"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CustomShape 1"/>
          <p:cNvSpPr/>
          <p:nvPr/>
        </p:nvSpPr>
        <p:spPr>
          <a:xfrm>
            <a:off x="419040" y="432000"/>
            <a:ext cx="10142640" cy="60235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2400" b="0" strike="noStrike" spc="-151" dirty="0">
                <a:solidFill>
                  <a:srgbClr val="404040"/>
                </a:solidFill>
                <a:latin typeface="Corbel"/>
                <a:ea typeface="DejaVu Sans"/>
              </a:rPr>
              <a:t>4. </a:t>
            </a:r>
            <a:r>
              <a:rPr lang="en-US" sz="2400" b="1" strike="noStrike" spc="-151" dirty="0">
                <a:solidFill>
                  <a:srgbClr val="404040"/>
                </a:solidFill>
                <a:latin typeface="Corbel"/>
                <a:ea typeface="DejaVu Sans"/>
              </a:rPr>
              <a:t>Recall</a:t>
            </a:r>
            <a:r>
              <a:rPr lang="en-US" sz="2400" b="0" strike="noStrike" spc="-151" dirty="0">
                <a:solidFill>
                  <a:srgbClr val="404040"/>
                </a:solidFill>
                <a:latin typeface="Corbel"/>
                <a:ea typeface="DejaVu Sans"/>
              </a:rPr>
              <a:t> is the ability of a classifier to find all positive instances. For each class it is defined as the 	ratio of true positives to the sum of true positives and false negatives.</a:t>
            </a:r>
            <a:br>
              <a:rPr dirty="0"/>
            </a:br>
            <a:r>
              <a:rPr lang="en-US" sz="2400" b="0" strike="noStrike" spc="-151" dirty="0">
                <a:solidFill>
                  <a:srgbClr val="404040"/>
                </a:solidFill>
                <a:latin typeface="Corbel"/>
                <a:ea typeface="DejaVu Sans"/>
              </a:rPr>
              <a:t>		Recall:- Fraction of positives that were correctly identified.</a:t>
            </a:r>
            <a:br>
              <a:rPr dirty="0"/>
            </a:br>
            <a:r>
              <a:rPr lang="en-US" sz="2400" b="0" strike="noStrike" spc="-151" dirty="0">
                <a:solidFill>
                  <a:srgbClr val="404040"/>
                </a:solidFill>
                <a:latin typeface="Corbel"/>
                <a:ea typeface="DejaVu Sans"/>
              </a:rPr>
              <a:t>		Recall = TP/(TP+FN)</a:t>
            </a:r>
            <a:br>
              <a:rPr dirty="0"/>
            </a:br>
            <a:br>
              <a:rPr dirty="0"/>
            </a:br>
            <a:r>
              <a:rPr lang="en-US" sz="2400" b="0" strike="noStrike" spc="-151" dirty="0">
                <a:solidFill>
                  <a:srgbClr val="404040"/>
                </a:solidFill>
                <a:latin typeface="Corbel"/>
                <a:ea typeface="DejaVu Sans"/>
              </a:rPr>
              <a:t>5. The </a:t>
            </a:r>
            <a:r>
              <a:rPr lang="en-US" sz="2400" b="1" strike="noStrike" spc="-151" dirty="0">
                <a:solidFill>
                  <a:srgbClr val="404040"/>
                </a:solidFill>
                <a:latin typeface="Corbel"/>
                <a:ea typeface="DejaVu Sans"/>
              </a:rPr>
              <a:t>F1 score</a:t>
            </a:r>
            <a:r>
              <a:rPr lang="en-US" sz="2400" b="0" strike="noStrike" spc="-151" dirty="0">
                <a:solidFill>
                  <a:srgbClr val="404040"/>
                </a:solidFill>
                <a:latin typeface="Corbel"/>
                <a:ea typeface="DejaVu Sans"/>
              </a:rPr>
              <a:t> is a weighted harmonic mean of precision and recall such that the best score is 	1.0 and the worst is 0. F1 Score = 2*(Recall * Precision) / (Recall + Precision)</a:t>
            </a:r>
            <a:br>
              <a:rPr dirty="0"/>
            </a:br>
            <a:br>
              <a:rPr dirty="0"/>
            </a:br>
            <a:r>
              <a:rPr lang="en-US" sz="2400" b="0" strike="noStrike" spc="-151" dirty="0">
                <a:solidFill>
                  <a:srgbClr val="404040"/>
                </a:solidFill>
                <a:latin typeface="Corbel"/>
                <a:ea typeface="DejaVu Sans"/>
              </a:rPr>
              <a:t>6. </a:t>
            </a:r>
            <a:r>
              <a:rPr lang="en-US" sz="2400" b="1" strike="noStrike" spc="-151" dirty="0">
                <a:solidFill>
                  <a:srgbClr val="404040"/>
                </a:solidFill>
                <a:latin typeface="Corbel"/>
                <a:ea typeface="DejaVu Sans"/>
              </a:rPr>
              <a:t>Support</a:t>
            </a:r>
            <a:r>
              <a:rPr lang="en-US" sz="2400" b="0" strike="noStrike" spc="-151" dirty="0">
                <a:solidFill>
                  <a:srgbClr val="404040"/>
                </a:solidFill>
                <a:latin typeface="Corbel"/>
                <a:ea typeface="DejaVu Sans"/>
              </a:rPr>
              <a:t> is the number of actual occurrences of the class in the specified dataset. Imbalanced 	support in the training data may indicate structural weaknesses in the reported scores 	of the classifier and could indicate the need for stratified sampling or rebalancing. 	</a:t>
            </a:r>
            <a:br>
              <a:rPr dirty="0"/>
            </a:br>
            <a:endParaRPr lang="en-US" dirty="0"/>
          </a:p>
          <a:p>
            <a:pPr>
              <a:lnSpc>
                <a:spcPct val="90000"/>
              </a:lnSpc>
            </a:pPr>
            <a:r>
              <a:rPr lang="en-IN" sz="2400" strike="noStrike" spc="-1" dirty="0">
                <a:latin typeface="Corbel" panose="020B0503020204020204" pitchFamily="34" charset="0"/>
              </a:rPr>
              <a:t>7. </a:t>
            </a:r>
            <a:r>
              <a:rPr lang="en-US" sz="2400" b="1" i="0" dirty="0">
                <a:effectLst/>
                <a:latin typeface="Corbel" panose="020B0503020204020204" pitchFamily="34" charset="0"/>
              </a:rPr>
              <a:t>Pickle</a:t>
            </a:r>
            <a:r>
              <a:rPr lang="en-US" sz="2400" b="0" i="0" dirty="0">
                <a:effectLst/>
                <a:latin typeface="Corbel" panose="020B0503020204020204" pitchFamily="34" charset="0"/>
              </a:rPr>
              <a:t> in Python is primarily used in serializing and deserializing a Python 	object structure. In other words, it’s the process of converting a Python 	object into a byte stream to store it in a file/database, maintain program 	state across sessions, or transport data over the network. </a:t>
            </a:r>
          </a:p>
          <a:p>
            <a:pPr>
              <a:lnSpc>
                <a:spcPct val="90000"/>
              </a:lnSpc>
            </a:pPr>
            <a:endParaRPr lang="en-US" sz="2400" b="0" strike="noStrike" spc="-1" dirty="0">
              <a:latin typeface="Arial"/>
            </a:endParaRPr>
          </a:p>
        </p:txBody>
      </p:sp>
      <p:sp>
        <p:nvSpPr>
          <p:cNvPr id="749"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B8C51F4E-2921-48B1-AD8E-CA085689709A}" type="slidenum">
              <a:rPr lang="en-US" sz="1400" b="1" i="1" strike="noStrike" spc="-1">
                <a:solidFill>
                  <a:srgbClr val="404040"/>
                </a:solidFill>
                <a:latin typeface="Corbel"/>
                <a:ea typeface="DejaVu Sans"/>
              </a:rPr>
              <a:t>34</a:t>
            </a:fld>
            <a:endParaRPr lang="en-US" sz="1400" b="0" strike="noStrike" spc="-1">
              <a:latin typeface="Arial"/>
            </a:endParaRPr>
          </a:p>
        </p:txBody>
      </p:sp>
      <p:sp>
        <p:nvSpPr>
          <p:cNvPr id="750"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950AF0E3-B72F-452E-A424-889F4529F147}" type="slidenum">
              <a:rPr lang="en-US" sz="1400" b="1" i="1" strike="noStrike" spc="-1">
                <a:solidFill>
                  <a:srgbClr val="404040"/>
                </a:solidFill>
                <a:latin typeface="Corbel"/>
                <a:ea typeface="DejaVu Sans"/>
              </a:rPr>
              <a:t>35</a:t>
            </a:fld>
            <a:endParaRPr lang="en-US" sz="1400" b="0" strike="noStrike" spc="-1">
              <a:latin typeface="Arial"/>
            </a:endParaRPr>
          </a:p>
        </p:txBody>
      </p:sp>
      <p:sp>
        <p:nvSpPr>
          <p:cNvPr id="725"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6" name="CustomShape 3"/>
          <p:cNvSpPr/>
          <p:nvPr/>
        </p:nvSpPr>
        <p:spPr>
          <a:xfrm>
            <a:off x="138480" y="0"/>
            <a:ext cx="10989360" cy="6618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7" name="CustomShape 4"/>
          <p:cNvSpPr/>
          <p:nvPr/>
        </p:nvSpPr>
        <p:spPr>
          <a:xfrm>
            <a:off x="212435" y="480291"/>
            <a:ext cx="2262909" cy="139469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IN" sz="3200" b="1" dirty="0">
                <a:solidFill>
                  <a:srgbClr val="0D0D0D"/>
                </a:solidFill>
                <a:effectLst/>
                <a:latin typeface="Corbel" panose="020B0503020204020204" pitchFamily="34" charset="0"/>
                <a:ea typeface="SimSun" panose="02010600030101010101" pitchFamily="2" charset="-122"/>
              </a:rPr>
              <a:t>Correlation Matrix for Dataset 1</a:t>
            </a:r>
            <a:endParaRPr lang="en-US" sz="4800" b="0" strike="noStrike" spc="-1" dirty="0">
              <a:latin typeface="Corbel" panose="020B0503020204020204" pitchFamily="34" charset="0"/>
            </a:endParaRPr>
          </a:p>
        </p:txBody>
      </p:sp>
      <p:pic>
        <p:nvPicPr>
          <p:cNvPr id="3" name="Picture 2">
            <a:extLst>
              <a:ext uri="{FF2B5EF4-FFF2-40B4-BE49-F238E27FC236}">
                <a16:creationId xmlns:a16="http://schemas.microsoft.com/office/drawing/2014/main" id="{E7BDA193-DF0D-48D2-9CFF-5C6F45880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35" y="138240"/>
            <a:ext cx="8473606" cy="65815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950AF0E3-B72F-452E-A424-889F4529F147}" type="slidenum">
              <a:rPr lang="en-US" sz="1400" b="1" i="1" strike="noStrike" spc="-1">
                <a:solidFill>
                  <a:srgbClr val="404040"/>
                </a:solidFill>
                <a:latin typeface="Corbel"/>
                <a:ea typeface="DejaVu Sans"/>
              </a:rPr>
              <a:t>36</a:t>
            </a:fld>
            <a:endParaRPr lang="en-US" sz="1400" b="0" strike="noStrike" spc="-1">
              <a:latin typeface="Arial"/>
            </a:endParaRPr>
          </a:p>
        </p:txBody>
      </p:sp>
      <p:sp>
        <p:nvSpPr>
          <p:cNvPr id="725"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6" name="CustomShape 3"/>
          <p:cNvSpPr/>
          <p:nvPr/>
        </p:nvSpPr>
        <p:spPr>
          <a:xfrm>
            <a:off x="101520" y="101520"/>
            <a:ext cx="10989360" cy="6618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7" name="CustomShape 4"/>
          <p:cNvSpPr/>
          <p:nvPr/>
        </p:nvSpPr>
        <p:spPr>
          <a:xfrm>
            <a:off x="286326" y="350982"/>
            <a:ext cx="2262909" cy="1607127"/>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IN" sz="3200" b="1" dirty="0">
                <a:solidFill>
                  <a:srgbClr val="0D0D0D"/>
                </a:solidFill>
                <a:effectLst/>
                <a:latin typeface="Corbel" panose="020B0503020204020204" pitchFamily="34" charset="0"/>
                <a:ea typeface="SimSun" panose="02010600030101010101" pitchFamily="2" charset="-122"/>
              </a:rPr>
              <a:t>Correlation Matrix </a:t>
            </a:r>
            <a:r>
              <a:rPr lang="en-IN" sz="3200" b="1" dirty="0">
                <a:solidFill>
                  <a:srgbClr val="0D0D0D"/>
                </a:solidFill>
                <a:latin typeface="Corbel" panose="020B0503020204020204" pitchFamily="34" charset="0"/>
                <a:ea typeface="SimSun" panose="02010600030101010101" pitchFamily="2" charset="-122"/>
              </a:rPr>
              <a:t>for</a:t>
            </a:r>
            <a:r>
              <a:rPr lang="en-IN" sz="3200" b="1" dirty="0">
                <a:solidFill>
                  <a:srgbClr val="0D0D0D"/>
                </a:solidFill>
                <a:effectLst/>
                <a:latin typeface="Corbel" panose="020B0503020204020204" pitchFamily="34" charset="0"/>
                <a:ea typeface="SimSun" panose="02010600030101010101" pitchFamily="2" charset="-122"/>
              </a:rPr>
              <a:t> Dataset 3</a:t>
            </a:r>
            <a:endParaRPr lang="en-US" sz="4800" b="0" strike="noStrike" spc="-1" dirty="0">
              <a:latin typeface="Corbel" panose="020B0503020204020204" pitchFamily="34" charset="0"/>
            </a:endParaRPr>
          </a:p>
        </p:txBody>
      </p:sp>
      <p:pic>
        <p:nvPicPr>
          <p:cNvPr id="4" name="Picture 3">
            <a:extLst>
              <a:ext uri="{FF2B5EF4-FFF2-40B4-BE49-F238E27FC236}">
                <a16:creationId xmlns:a16="http://schemas.microsoft.com/office/drawing/2014/main" id="{BE9CFF7B-D641-45E5-871A-306864C7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35" y="0"/>
            <a:ext cx="8726451" cy="6594764"/>
          </a:xfrm>
          <a:prstGeom prst="rect">
            <a:avLst/>
          </a:prstGeom>
        </p:spPr>
      </p:pic>
    </p:spTree>
    <p:extLst>
      <p:ext uri="{BB962C8B-B14F-4D97-AF65-F5344CB8AC3E}">
        <p14:creationId xmlns:p14="http://schemas.microsoft.com/office/powerpoint/2010/main" val="2888409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950AF0E3-B72F-452E-A424-889F4529F147}" type="slidenum">
              <a:rPr lang="en-US" sz="1400" b="1" i="1" strike="noStrike" spc="-1">
                <a:solidFill>
                  <a:srgbClr val="404040"/>
                </a:solidFill>
                <a:latin typeface="Corbel"/>
                <a:ea typeface="DejaVu Sans"/>
              </a:rPr>
              <a:t>37</a:t>
            </a:fld>
            <a:endParaRPr lang="en-US" sz="1400" b="0" strike="noStrike" spc="-1">
              <a:latin typeface="Arial"/>
            </a:endParaRPr>
          </a:p>
        </p:txBody>
      </p:sp>
      <p:sp>
        <p:nvSpPr>
          <p:cNvPr id="725"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6" name="CustomShape 3"/>
          <p:cNvSpPr/>
          <p:nvPr/>
        </p:nvSpPr>
        <p:spPr>
          <a:xfrm>
            <a:off x="101520" y="101520"/>
            <a:ext cx="10989360" cy="6618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27" name="CustomShape 4"/>
          <p:cNvSpPr/>
          <p:nvPr/>
        </p:nvSpPr>
        <p:spPr>
          <a:xfrm>
            <a:off x="218287" y="277091"/>
            <a:ext cx="2262909" cy="136698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IN" sz="3200" b="1" dirty="0">
                <a:solidFill>
                  <a:srgbClr val="0D0D0D"/>
                </a:solidFill>
                <a:effectLst/>
                <a:latin typeface="Corbel" panose="020B0503020204020204" pitchFamily="34" charset="0"/>
                <a:ea typeface="SimSun" panose="02010600030101010101" pitchFamily="2" charset="-122"/>
              </a:rPr>
              <a:t>Correlation Matrix for Dataset 4</a:t>
            </a:r>
            <a:endParaRPr lang="en-US" sz="4800" b="0" strike="noStrike" spc="-1" dirty="0">
              <a:latin typeface="Corbel" panose="020B0503020204020204" pitchFamily="34" charset="0"/>
            </a:endParaRPr>
          </a:p>
        </p:txBody>
      </p:sp>
      <p:pic>
        <p:nvPicPr>
          <p:cNvPr id="4" name="Picture 3">
            <a:extLst>
              <a:ext uri="{FF2B5EF4-FFF2-40B4-BE49-F238E27FC236}">
                <a16:creationId xmlns:a16="http://schemas.microsoft.com/office/drawing/2014/main" id="{70BC273C-ED07-48E9-8AB7-E06BDDF20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855" y="0"/>
            <a:ext cx="9134763" cy="6858000"/>
          </a:xfrm>
          <a:prstGeom prst="rect">
            <a:avLst/>
          </a:prstGeom>
        </p:spPr>
      </p:pic>
    </p:spTree>
    <p:extLst>
      <p:ext uri="{BB962C8B-B14F-4D97-AF65-F5344CB8AC3E}">
        <p14:creationId xmlns:p14="http://schemas.microsoft.com/office/powerpoint/2010/main" val="3163902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01361ABB-8D6E-47CB-91A7-F1CB46AB31EA}" type="slidenum">
              <a:rPr lang="en-US" sz="1400" b="1" i="1" strike="noStrike" spc="-1">
                <a:solidFill>
                  <a:srgbClr val="404040"/>
                </a:solidFill>
                <a:latin typeface="Corbel"/>
                <a:ea typeface="DejaVu Sans"/>
              </a:rPr>
              <a:t>38</a:t>
            </a:fld>
            <a:endParaRPr lang="en-US" sz="1400" b="0" strike="noStrike" spc="-1">
              <a:latin typeface="Arial"/>
            </a:endParaRPr>
          </a:p>
        </p:txBody>
      </p:sp>
      <p:sp>
        <p:nvSpPr>
          <p:cNvPr id="732"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33" name="CustomShape 3"/>
          <p:cNvSpPr/>
          <p:nvPr/>
        </p:nvSpPr>
        <p:spPr>
          <a:xfrm>
            <a:off x="142200" y="142200"/>
            <a:ext cx="10948680" cy="6577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34"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IN" sz="3200" b="1" dirty="0">
                <a:solidFill>
                  <a:srgbClr val="0D0D0D"/>
                </a:solidFill>
                <a:effectLst/>
                <a:latin typeface="Corbel" panose="020B0503020204020204" pitchFamily="34" charset="0"/>
                <a:ea typeface="SimSun" panose="02010600030101010101" pitchFamily="2" charset="-122"/>
              </a:rPr>
              <a:t>Correlation with target for Dataset 1</a:t>
            </a:r>
            <a:endParaRPr lang="en-US" sz="4800" b="0" strike="noStrike" spc="-1" dirty="0">
              <a:latin typeface="Corbel" panose="020B0503020204020204" pitchFamily="34" charset="0"/>
            </a:endParaRPr>
          </a:p>
        </p:txBody>
      </p:sp>
      <p:pic>
        <p:nvPicPr>
          <p:cNvPr id="3" name="Picture 2">
            <a:extLst>
              <a:ext uri="{FF2B5EF4-FFF2-40B4-BE49-F238E27FC236}">
                <a16:creationId xmlns:a16="http://schemas.microsoft.com/office/drawing/2014/main" id="{BCA9227C-0516-494A-92E1-1AEC82A3A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023" y="1153080"/>
            <a:ext cx="8627486" cy="5704920"/>
          </a:xfrm>
          <a:prstGeom prst="rect">
            <a:avLst/>
          </a:prstGeom>
        </p:spPr>
      </p:pic>
    </p:spTree>
    <p:extLst>
      <p:ext uri="{BB962C8B-B14F-4D97-AF65-F5344CB8AC3E}">
        <p14:creationId xmlns:p14="http://schemas.microsoft.com/office/powerpoint/2010/main" val="1954877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01361ABB-8D6E-47CB-91A7-F1CB46AB31EA}" type="slidenum">
              <a:rPr lang="en-US" sz="1400" b="1" i="1" strike="noStrike" spc="-1">
                <a:solidFill>
                  <a:srgbClr val="404040"/>
                </a:solidFill>
                <a:latin typeface="Corbel"/>
                <a:ea typeface="DejaVu Sans"/>
              </a:rPr>
              <a:t>39</a:t>
            </a:fld>
            <a:endParaRPr lang="en-US" sz="1400" b="0" strike="noStrike" spc="-1">
              <a:latin typeface="Arial"/>
            </a:endParaRPr>
          </a:p>
        </p:txBody>
      </p:sp>
      <p:sp>
        <p:nvSpPr>
          <p:cNvPr id="732"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33" name="CustomShape 3"/>
          <p:cNvSpPr/>
          <p:nvPr/>
        </p:nvSpPr>
        <p:spPr>
          <a:xfrm>
            <a:off x="142200" y="142200"/>
            <a:ext cx="10948680" cy="6577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34"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IN" sz="3200" b="1" dirty="0">
                <a:solidFill>
                  <a:srgbClr val="0D0D0D"/>
                </a:solidFill>
                <a:effectLst/>
                <a:latin typeface="Corbel" panose="020B0503020204020204" pitchFamily="34" charset="0"/>
                <a:ea typeface="SimSun" panose="02010600030101010101" pitchFamily="2" charset="-122"/>
              </a:rPr>
              <a:t>Correlation with target for Dataset 3</a:t>
            </a:r>
            <a:endParaRPr lang="en-US" sz="4800" b="0" strike="noStrike" spc="-1" dirty="0">
              <a:latin typeface="Corbel" panose="020B0503020204020204" pitchFamily="34" charset="0"/>
            </a:endParaRPr>
          </a:p>
        </p:txBody>
      </p:sp>
      <p:pic>
        <p:nvPicPr>
          <p:cNvPr id="4" name="Picture 3">
            <a:extLst>
              <a:ext uri="{FF2B5EF4-FFF2-40B4-BE49-F238E27FC236}">
                <a16:creationId xmlns:a16="http://schemas.microsoft.com/office/drawing/2014/main" id="{CB6F1EEB-80FC-4035-8CD0-888D35CE0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57" y="1106497"/>
            <a:ext cx="9507325" cy="5544651"/>
          </a:xfrm>
          <a:prstGeom prst="rect">
            <a:avLst/>
          </a:prstGeom>
        </p:spPr>
      </p:pic>
    </p:spTree>
    <p:extLst>
      <p:ext uri="{BB962C8B-B14F-4D97-AF65-F5344CB8AC3E}">
        <p14:creationId xmlns:p14="http://schemas.microsoft.com/office/powerpoint/2010/main" val="4245913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CustomShape 1"/>
          <p:cNvSpPr/>
          <p:nvPr/>
        </p:nvSpPr>
        <p:spPr>
          <a:xfrm>
            <a:off x="6866640" y="3674520"/>
            <a:ext cx="3862440" cy="1592280"/>
          </a:xfrm>
          <a:prstGeom prst="rect">
            <a:avLst/>
          </a:prstGeom>
          <a:noFill/>
          <a:ln>
            <a:noFill/>
          </a:ln>
        </p:spPr>
        <p:style>
          <a:lnRef idx="0">
            <a:scrgbClr r="0" g="0" b="0"/>
          </a:lnRef>
          <a:fillRef idx="0">
            <a:scrgbClr r="0" g="0" b="0"/>
          </a:fillRef>
          <a:effectRef idx="0">
            <a:scrgbClr r="0" g="0" b="0"/>
          </a:effectRef>
          <a:fontRef idx="minor"/>
        </p:style>
      </p:sp>
      <p:sp>
        <p:nvSpPr>
          <p:cNvPr id="626"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DDAF7E41-081A-416B-A34E-63E8277D34A6}" type="slidenum">
              <a:rPr lang="en-US" sz="1400" b="0" strike="noStrike" spc="-1">
                <a:solidFill>
                  <a:srgbClr val="404040"/>
                </a:solidFill>
                <a:latin typeface="Corbel"/>
                <a:ea typeface="DejaVu Sans"/>
              </a:rPr>
              <a:t>4</a:t>
            </a:fld>
            <a:endParaRPr lang="en-US" sz="1400" b="0" strike="noStrike" spc="-1">
              <a:latin typeface="Arial"/>
            </a:endParaRPr>
          </a:p>
        </p:txBody>
      </p:sp>
      <p:sp>
        <p:nvSpPr>
          <p:cNvPr id="627"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28" name="CustomShape 4"/>
          <p:cNvSpPr/>
          <p:nvPr/>
        </p:nvSpPr>
        <p:spPr>
          <a:xfrm>
            <a:off x="191160" y="531360"/>
            <a:ext cx="5887440" cy="576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343080" indent="-342360">
              <a:lnSpc>
                <a:spcPct val="100000"/>
              </a:lnSpc>
              <a:buClr>
                <a:srgbClr val="000000"/>
              </a:buClr>
              <a:buFont typeface="Arial"/>
              <a:buChar char="•"/>
            </a:pPr>
            <a:r>
              <a:rPr lang="en-US" sz="2000" strike="noStrike" spc="-1" dirty="0">
                <a:solidFill>
                  <a:srgbClr val="000000"/>
                </a:solidFill>
                <a:latin typeface="Arial"/>
                <a:ea typeface="DejaVu Sans"/>
              </a:rPr>
              <a:t>Extraction of patient information from standard data set.</a:t>
            </a:r>
            <a:endParaRPr lang="en-US" sz="2000" strike="noStrike" spc="-1" dirty="0">
              <a:latin typeface="Arial"/>
            </a:endParaRPr>
          </a:p>
          <a:p>
            <a:pPr>
              <a:lnSpc>
                <a:spcPct val="100000"/>
              </a:lnSpc>
            </a:pPr>
            <a:endParaRPr lang="en-US" sz="2000" strike="noStrike" spc="-1" dirty="0">
              <a:latin typeface="Arial"/>
            </a:endParaRPr>
          </a:p>
          <a:p>
            <a:pPr marL="343080" indent="-342360">
              <a:lnSpc>
                <a:spcPct val="100000"/>
              </a:lnSpc>
              <a:buClr>
                <a:srgbClr val="000000"/>
              </a:buClr>
              <a:buFont typeface="Arial"/>
              <a:buChar char="•"/>
            </a:pPr>
            <a:r>
              <a:rPr lang="en-US" sz="2000" strike="noStrike" spc="-1" dirty="0">
                <a:solidFill>
                  <a:srgbClr val="000000"/>
                </a:solidFill>
                <a:latin typeface="Arial"/>
                <a:ea typeface="DejaVu Sans"/>
              </a:rPr>
              <a:t>Patient information include different attributes such Age, Sex, Cholesterol, Blood pressure, Chest pain and Medical history.</a:t>
            </a:r>
            <a:endParaRPr lang="en-US" sz="2000" strike="noStrike" spc="-1" dirty="0">
              <a:latin typeface="Arial"/>
            </a:endParaRPr>
          </a:p>
          <a:p>
            <a:pPr>
              <a:lnSpc>
                <a:spcPct val="100000"/>
              </a:lnSpc>
            </a:pPr>
            <a:endParaRPr lang="en-US" sz="2000" strike="noStrike" spc="-1" dirty="0">
              <a:latin typeface="Arial"/>
            </a:endParaRPr>
          </a:p>
          <a:p>
            <a:pPr marL="343080" indent="-342360">
              <a:lnSpc>
                <a:spcPct val="100000"/>
              </a:lnSpc>
              <a:buClr>
                <a:srgbClr val="000000"/>
              </a:buClr>
              <a:buFont typeface="Arial"/>
              <a:buChar char="•"/>
            </a:pPr>
            <a:r>
              <a:rPr lang="en-US" sz="2000" strike="noStrike" spc="-1" dirty="0">
                <a:solidFill>
                  <a:srgbClr val="000000"/>
                </a:solidFill>
                <a:latin typeface="Arial"/>
                <a:ea typeface="DejaVu Sans"/>
              </a:rPr>
              <a:t>Data cleaning and preprocessing on those datasets.</a:t>
            </a:r>
            <a:endParaRPr lang="en-US" sz="2000" strike="noStrike" spc="-1" dirty="0">
              <a:latin typeface="Arial"/>
            </a:endParaRPr>
          </a:p>
          <a:p>
            <a:pPr>
              <a:lnSpc>
                <a:spcPct val="100000"/>
              </a:lnSpc>
            </a:pPr>
            <a:endParaRPr lang="en-US" sz="2000" strike="noStrike" spc="-1" dirty="0">
              <a:latin typeface="Arial"/>
            </a:endParaRPr>
          </a:p>
          <a:p>
            <a:pPr marL="343080" indent="-342360">
              <a:lnSpc>
                <a:spcPct val="100000"/>
              </a:lnSpc>
              <a:buClr>
                <a:srgbClr val="000000"/>
              </a:buClr>
              <a:buFont typeface="Arial"/>
              <a:buChar char="•"/>
            </a:pPr>
            <a:r>
              <a:rPr lang="en-US" sz="2000" strike="noStrike" spc="-1" dirty="0">
                <a:solidFill>
                  <a:srgbClr val="000000"/>
                </a:solidFill>
                <a:latin typeface="Arial"/>
                <a:ea typeface="DejaVu Sans"/>
              </a:rPr>
              <a:t>Using machine learning algorithms to work on those datasets.</a:t>
            </a:r>
            <a:endParaRPr lang="en-US" sz="2000" strike="noStrike" spc="-1" dirty="0">
              <a:latin typeface="Arial"/>
            </a:endParaRPr>
          </a:p>
          <a:p>
            <a:pPr>
              <a:lnSpc>
                <a:spcPct val="100000"/>
              </a:lnSpc>
            </a:pPr>
            <a:endParaRPr lang="en-US" sz="2000" strike="noStrike" spc="-1" dirty="0">
              <a:latin typeface="Arial"/>
            </a:endParaRPr>
          </a:p>
          <a:p>
            <a:pPr marL="343080" indent="-342360">
              <a:lnSpc>
                <a:spcPct val="100000"/>
              </a:lnSpc>
              <a:buClr>
                <a:srgbClr val="000000"/>
              </a:buClr>
              <a:buFont typeface="Arial"/>
              <a:buChar char="•"/>
            </a:pPr>
            <a:r>
              <a:rPr lang="en-US" sz="2000" strike="noStrike" spc="-1" dirty="0">
                <a:solidFill>
                  <a:srgbClr val="000000"/>
                </a:solidFill>
                <a:latin typeface="Arial"/>
                <a:ea typeface="DejaVu Sans"/>
              </a:rPr>
              <a:t>Exploring data analysis.</a:t>
            </a:r>
            <a:endParaRPr lang="en-US" sz="2000" strike="noStrike" spc="-1" dirty="0">
              <a:latin typeface="Arial"/>
            </a:endParaRPr>
          </a:p>
          <a:p>
            <a:pPr>
              <a:lnSpc>
                <a:spcPct val="100000"/>
              </a:lnSpc>
            </a:pPr>
            <a:endParaRPr lang="en-US" sz="2000" strike="noStrike" spc="-1" dirty="0">
              <a:latin typeface="Arial"/>
            </a:endParaRPr>
          </a:p>
          <a:p>
            <a:pPr marL="343080" indent="-342360">
              <a:lnSpc>
                <a:spcPct val="100000"/>
              </a:lnSpc>
              <a:buClr>
                <a:srgbClr val="000000"/>
              </a:buClr>
              <a:buFont typeface="Arial"/>
              <a:buChar char="•"/>
            </a:pPr>
            <a:r>
              <a:rPr lang="en-US" sz="2000" strike="noStrike" spc="-1" dirty="0">
                <a:solidFill>
                  <a:srgbClr val="000000"/>
                </a:solidFill>
                <a:latin typeface="Arial"/>
                <a:ea typeface="DejaVu Sans"/>
              </a:rPr>
              <a:t>Predicting whether patient will have cardiac arrest or not.</a:t>
            </a:r>
            <a:endParaRPr lang="en-US" sz="2000" strike="noStrike" spc="-1" dirty="0">
              <a:latin typeface="Arial"/>
            </a:endParaRPr>
          </a:p>
          <a:p>
            <a:pPr algn="ctr">
              <a:lnSpc>
                <a:spcPct val="100000"/>
              </a:lnSpc>
            </a:pPr>
            <a:endParaRPr lang="en-US" sz="2000" b="0" strike="noStrike" spc="-1" dirty="0">
              <a:latin typeface="Arial"/>
            </a:endParaRPr>
          </a:p>
        </p:txBody>
      </p:sp>
      <p:sp>
        <p:nvSpPr>
          <p:cNvPr id="629" name="CustomShape 5"/>
          <p:cNvSpPr/>
          <p:nvPr/>
        </p:nvSpPr>
        <p:spPr>
          <a:xfrm flipV="1">
            <a:off x="6863040" y="4143240"/>
            <a:ext cx="3605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orbel"/>
                <a:ea typeface="DejaVu Sans"/>
              </a:rPr>
              <a:t>Click to add text</a:t>
            </a:r>
            <a:endParaRPr lang="en-US" sz="1800" b="0" strike="noStrike" spc="-1">
              <a:latin typeface="Arial"/>
            </a:endParaRPr>
          </a:p>
        </p:txBody>
      </p:sp>
      <p:pic>
        <p:nvPicPr>
          <p:cNvPr id="630" name="Picture 15"/>
          <p:cNvPicPr/>
          <p:nvPr/>
        </p:nvPicPr>
        <p:blipFill>
          <a:blip r:embed="rId3"/>
          <a:stretch/>
        </p:blipFill>
        <p:spPr>
          <a:xfrm>
            <a:off x="6579000" y="-8640"/>
            <a:ext cx="4453560" cy="6860160"/>
          </a:xfrm>
          <a:prstGeom prst="rect">
            <a:avLst/>
          </a:prstGeom>
          <a:ln>
            <a:noFill/>
          </a:ln>
        </p:spPr>
      </p:pic>
      <p:sp>
        <p:nvSpPr>
          <p:cNvPr id="631" name="CustomShape 6"/>
          <p:cNvSpPr/>
          <p:nvPr/>
        </p:nvSpPr>
        <p:spPr>
          <a:xfrm>
            <a:off x="7197480" y="3315240"/>
            <a:ext cx="3633840" cy="76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400" b="1" strike="noStrike" spc="-1">
                <a:solidFill>
                  <a:srgbClr val="F2F2F2"/>
                </a:solidFill>
                <a:latin typeface="Corbel"/>
                <a:ea typeface="DejaVu Sans"/>
              </a:rPr>
              <a:t>OBJECTIVES</a:t>
            </a:r>
            <a:endParaRPr lang="en-US" sz="44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01361ABB-8D6E-47CB-91A7-F1CB46AB31EA}" type="slidenum">
              <a:rPr lang="en-US" sz="1400" b="1" i="1" strike="noStrike" spc="-1">
                <a:solidFill>
                  <a:srgbClr val="404040"/>
                </a:solidFill>
                <a:latin typeface="Corbel"/>
                <a:ea typeface="DejaVu Sans"/>
              </a:rPr>
              <a:t>40</a:t>
            </a:fld>
            <a:endParaRPr lang="en-US" sz="1400" b="0" strike="noStrike" spc="-1">
              <a:latin typeface="Arial"/>
            </a:endParaRPr>
          </a:p>
        </p:txBody>
      </p:sp>
      <p:sp>
        <p:nvSpPr>
          <p:cNvPr id="732"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33" name="CustomShape 3"/>
          <p:cNvSpPr/>
          <p:nvPr/>
        </p:nvSpPr>
        <p:spPr>
          <a:xfrm>
            <a:off x="142200" y="142200"/>
            <a:ext cx="10948680" cy="6577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34"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IN" sz="3200" b="1" dirty="0">
                <a:solidFill>
                  <a:srgbClr val="0D0D0D"/>
                </a:solidFill>
                <a:effectLst/>
                <a:latin typeface="Corbel" panose="020B0503020204020204" pitchFamily="34" charset="0"/>
                <a:ea typeface="SimSun" panose="02010600030101010101" pitchFamily="2" charset="-122"/>
              </a:rPr>
              <a:t>Correlation with target for Dataset 4</a:t>
            </a:r>
            <a:endParaRPr lang="en-US" sz="4800" b="0" strike="noStrike" spc="-1" dirty="0">
              <a:latin typeface="Corbel" panose="020B0503020204020204" pitchFamily="34" charset="0"/>
            </a:endParaRPr>
          </a:p>
        </p:txBody>
      </p:sp>
      <p:pic>
        <p:nvPicPr>
          <p:cNvPr id="4" name="Picture 3">
            <a:extLst>
              <a:ext uri="{FF2B5EF4-FFF2-40B4-BE49-F238E27FC236}">
                <a16:creationId xmlns:a16="http://schemas.microsoft.com/office/drawing/2014/main" id="{B2D61503-B9A7-4D26-8A64-260C873EB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198" y="1023792"/>
            <a:ext cx="9394262" cy="5738188"/>
          </a:xfrm>
          <a:prstGeom prst="rect">
            <a:avLst/>
          </a:prstGeom>
        </p:spPr>
      </p:pic>
    </p:spTree>
    <p:extLst>
      <p:ext uri="{BB962C8B-B14F-4D97-AF65-F5344CB8AC3E}">
        <p14:creationId xmlns:p14="http://schemas.microsoft.com/office/powerpoint/2010/main" val="3818896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9566F480-251C-467B-A7D1-5CADF54D867D}" type="slidenum">
              <a:rPr lang="en-US" sz="1400" b="1" i="1" strike="noStrike" spc="-1">
                <a:solidFill>
                  <a:srgbClr val="404040"/>
                </a:solidFill>
                <a:latin typeface="Corbel"/>
                <a:ea typeface="DejaVu Sans"/>
              </a:rPr>
              <a:t>41</a:t>
            </a:fld>
            <a:endParaRPr lang="en-US" sz="1400" b="0" strike="noStrike" spc="-1">
              <a:latin typeface="Arial"/>
            </a:endParaRPr>
          </a:p>
        </p:txBody>
      </p:sp>
      <p:sp>
        <p:nvSpPr>
          <p:cNvPr id="752" name="CustomShape 2"/>
          <p:cNvSpPr/>
          <p:nvPr/>
        </p:nvSpPr>
        <p:spPr>
          <a:xfrm>
            <a:off x="10953720" y="5872320"/>
            <a:ext cx="1099800" cy="50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53" name="CustomShape 3"/>
          <p:cNvSpPr/>
          <p:nvPr/>
        </p:nvSpPr>
        <p:spPr>
          <a:xfrm>
            <a:off x="122040" y="111600"/>
            <a:ext cx="10968840" cy="6608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54"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Accuracies of Classifiers Used in Dataset  1</a:t>
            </a:r>
            <a:endParaRPr lang="en-US" sz="3200" b="0" strike="noStrike" spc="-1" dirty="0">
              <a:latin typeface="Arial"/>
            </a:endParaRPr>
          </a:p>
        </p:txBody>
      </p:sp>
      <p:graphicFrame>
        <p:nvGraphicFramePr>
          <p:cNvPr id="3" name="Table 2">
            <a:extLst>
              <a:ext uri="{FF2B5EF4-FFF2-40B4-BE49-F238E27FC236}">
                <a16:creationId xmlns:a16="http://schemas.microsoft.com/office/drawing/2014/main" id="{1E822886-EFDC-4A4C-9D83-238C863D8EDC}"/>
              </a:ext>
            </a:extLst>
          </p:cNvPr>
          <p:cNvGraphicFramePr>
            <a:graphicFrameLocks noGrp="1"/>
          </p:cNvGraphicFramePr>
          <p:nvPr>
            <p:extLst>
              <p:ext uri="{D42A27DB-BD31-4B8C-83A1-F6EECF244321}">
                <p14:modId xmlns:p14="http://schemas.microsoft.com/office/powerpoint/2010/main" val="1114715317"/>
              </p:ext>
            </p:extLst>
          </p:nvPr>
        </p:nvGraphicFramePr>
        <p:xfrm>
          <a:off x="2428008" y="2205080"/>
          <a:ext cx="6919191" cy="2717904"/>
        </p:xfrm>
        <a:graphic>
          <a:graphicData uri="http://schemas.openxmlformats.org/drawingml/2006/table">
            <a:tbl>
              <a:tblPr firstRow="1" firstCol="1" bandRow="1">
                <a:tableStyleId>{7DF18680-E054-41AD-8BC1-D1AEF772440D}</a:tableStyleId>
              </a:tblPr>
              <a:tblGrid>
                <a:gridCol w="2751491">
                  <a:extLst>
                    <a:ext uri="{9D8B030D-6E8A-4147-A177-3AD203B41FA5}">
                      <a16:colId xmlns:a16="http://schemas.microsoft.com/office/drawing/2014/main" val="4216474416"/>
                    </a:ext>
                  </a:extLst>
                </a:gridCol>
                <a:gridCol w="2023155">
                  <a:extLst>
                    <a:ext uri="{9D8B030D-6E8A-4147-A177-3AD203B41FA5}">
                      <a16:colId xmlns:a16="http://schemas.microsoft.com/office/drawing/2014/main" val="1670976645"/>
                    </a:ext>
                  </a:extLst>
                </a:gridCol>
                <a:gridCol w="2144545">
                  <a:extLst>
                    <a:ext uri="{9D8B030D-6E8A-4147-A177-3AD203B41FA5}">
                      <a16:colId xmlns:a16="http://schemas.microsoft.com/office/drawing/2014/main" val="4217095889"/>
                    </a:ext>
                  </a:extLst>
                </a:gridCol>
              </a:tblGrid>
              <a:tr h="631968">
                <a:tc>
                  <a:txBody>
                    <a:bodyPr/>
                    <a:lstStyle/>
                    <a:p>
                      <a:pPr algn="ctr">
                        <a:lnSpc>
                          <a:spcPct val="115000"/>
                        </a:lnSpc>
                        <a:spcAft>
                          <a:spcPts val="1000"/>
                        </a:spcAft>
                      </a:pPr>
                      <a:r>
                        <a:rPr lang="en-IN" sz="1200">
                          <a:effectLst/>
                        </a:rPr>
                        <a:t> </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Train Accuracy</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Test Accuracy</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689873262"/>
                  </a:ext>
                </a:extLst>
              </a:tr>
              <a:tr h="432400">
                <a:tc>
                  <a:txBody>
                    <a:bodyPr/>
                    <a:lstStyle/>
                    <a:p>
                      <a:pPr algn="ctr">
                        <a:lnSpc>
                          <a:spcPct val="115000"/>
                        </a:lnSpc>
                        <a:spcAft>
                          <a:spcPts val="1000"/>
                        </a:spcAft>
                      </a:pPr>
                      <a:r>
                        <a:rPr lang="en-IN" sz="1200">
                          <a:effectLst/>
                        </a:rPr>
                        <a:t>Logistic Regression</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82.82</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71.05</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281935951"/>
                  </a:ext>
                </a:extLst>
              </a:tr>
              <a:tr h="328989">
                <a:tc>
                  <a:txBody>
                    <a:bodyPr/>
                    <a:lstStyle/>
                    <a:p>
                      <a:pPr algn="ctr">
                        <a:lnSpc>
                          <a:spcPct val="115000"/>
                        </a:lnSpc>
                        <a:spcAft>
                          <a:spcPts val="1000"/>
                        </a:spcAft>
                      </a:pPr>
                      <a:r>
                        <a:rPr lang="en-IN" sz="1200">
                          <a:effectLst/>
                        </a:rPr>
                        <a:t>Random Forest Classifier</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69.74</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07439060"/>
                  </a:ext>
                </a:extLst>
              </a:tr>
              <a:tr h="432400">
                <a:tc>
                  <a:txBody>
                    <a:bodyPr/>
                    <a:lstStyle/>
                    <a:p>
                      <a:pPr algn="ctr">
                        <a:lnSpc>
                          <a:spcPct val="115000"/>
                        </a:lnSpc>
                        <a:spcAft>
                          <a:spcPts val="1000"/>
                        </a:spcAft>
                      </a:pPr>
                      <a:r>
                        <a:rPr lang="en-IN" sz="1200">
                          <a:effectLst/>
                        </a:rPr>
                        <a:t>K-Nearest Neighbour</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83.26</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76.32</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212033187"/>
                  </a:ext>
                </a:extLst>
              </a:tr>
              <a:tr h="459747">
                <a:tc>
                  <a:txBody>
                    <a:bodyPr/>
                    <a:lstStyle/>
                    <a:p>
                      <a:pPr algn="ctr">
                        <a:lnSpc>
                          <a:spcPct val="115000"/>
                        </a:lnSpc>
                        <a:spcAft>
                          <a:spcPts val="1000"/>
                        </a:spcAft>
                      </a:pPr>
                      <a:r>
                        <a:rPr lang="en-IN" sz="1200" dirty="0">
                          <a:effectLst/>
                        </a:rPr>
                        <a:t>Support Vector Machine</a:t>
                      </a:r>
                      <a:endParaRPr lang="en-IN"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87.22</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76.32</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477469345"/>
                  </a:ext>
                </a:extLst>
              </a:tr>
              <a:tr h="432400">
                <a:tc>
                  <a:txBody>
                    <a:bodyPr/>
                    <a:lstStyle/>
                    <a:p>
                      <a:pPr algn="ctr">
                        <a:lnSpc>
                          <a:spcPct val="115000"/>
                        </a:lnSpc>
                        <a:spcAft>
                          <a:spcPts val="1000"/>
                        </a:spcAft>
                      </a:pPr>
                      <a:r>
                        <a:rPr lang="en-IN" sz="1200">
                          <a:effectLst/>
                        </a:rPr>
                        <a:t>Decision tree</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dirty="0">
                          <a:effectLst/>
                        </a:rPr>
                        <a:t>69.74</a:t>
                      </a:r>
                      <a:endParaRPr lang="en-IN"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048823627"/>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9566F480-251C-467B-A7D1-5CADF54D867D}" type="slidenum">
              <a:rPr lang="en-US" sz="1400" b="1" i="1" strike="noStrike" spc="-1">
                <a:solidFill>
                  <a:srgbClr val="404040"/>
                </a:solidFill>
                <a:latin typeface="Corbel"/>
                <a:ea typeface="DejaVu Sans"/>
              </a:rPr>
              <a:t>42</a:t>
            </a:fld>
            <a:endParaRPr lang="en-US" sz="1400" b="0" strike="noStrike" spc="-1">
              <a:latin typeface="Arial"/>
            </a:endParaRPr>
          </a:p>
        </p:txBody>
      </p:sp>
      <p:sp>
        <p:nvSpPr>
          <p:cNvPr id="752" name="CustomShape 2"/>
          <p:cNvSpPr/>
          <p:nvPr/>
        </p:nvSpPr>
        <p:spPr>
          <a:xfrm>
            <a:off x="10953720" y="5826138"/>
            <a:ext cx="1099800" cy="50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53" name="CustomShape 3"/>
          <p:cNvSpPr/>
          <p:nvPr/>
        </p:nvSpPr>
        <p:spPr>
          <a:xfrm>
            <a:off x="122040" y="111600"/>
            <a:ext cx="10968840" cy="6608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54"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Accuracies of Classifiers Used in Dataset 2</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3EB34247-FE61-41C8-9E13-EC208D79511F}"/>
              </a:ext>
            </a:extLst>
          </p:cNvPr>
          <p:cNvGraphicFramePr>
            <a:graphicFrameLocks noGrp="1"/>
          </p:cNvGraphicFramePr>
          <p:nvPr>
            <p:extLst>
              <p:ext uri="{D42A27DB-BD31-4B8C-83A1-F6EECF244321}">
                <p14:modId xmlns:p14="http://schemas.microsoft.com/office/powerpoint/2010/main" val="1375402049"/>
              </p:ext>
            </p:extLst>
          </p:nvPr>
        </p:nvGraphicFramePr>
        <p:xfrm>
          <a:off x="2123209" y="2186608"/>
          <a:ext cx="6993082" cy="2699429"/>
        </p:xfrm>
        <a:graphic>
          <a:graphicData uri="http://schemas.openxmlformats.org/drawingml/2006/table">
            <a:tbl>
              <a:tblPr firstRow="1" firstCol="1" bandRow="1">
                <a:tableStyleId>{21E4AEA4-8DFA-4A89-87EB-49C32662AFE0}</a:tableStyleId>
              </a:tblPr>
              <a:tblGrid>
                <a:gridCol w="2780874">
                  <a:extLst>
                    <a:ext uri="{9D8B030D-6E8A-4147-A177-3AD203B41FA5}">
                      <a16:colId xmlns:a16="http://schemas.microsoft.com/office/drawing/2014/main" val="3409439764"/>
                    </a:ext>
                  </a:extLst>
                </a:gridCol>
                <a:gridCol w="2044761">
                  <a:extLst>
                    <a:ext uri="{9D8B030D-6E8A-4147-A177-3AD203B41FA5}">
                      <a16:colId xmlns:a16="http://schemas.microsoft.com/office/drawing/2014/main" val="1454645546"/>
                    </a:ext>
                  </a:extLst>
                </a:gridCol>
                <a:gridCol w="2167447">
                  <a:extLst>
                    <a:ext uri="{9D8B030D-6E8A-4147-A177-3AD203B41FA5}">
                      <a16:colId xmlns:a16="http://schemas.microsoft.com/office/drawing/2014/main" val="2651928533"/>
                    </a:ext>
                  </a:extLst>
                </a:gridCol>
              </a:tblGrid>
              <a:tr h="626633">
                <a:tc>
                  <a:txBody>
                    <a:bodyPr/>
                    <a:lstStyle/>
                    <a:p>
                      <a:pPr algn="ctr">
                        <a:lnSpc>
                          <a:spcPct val="115000"/>
                        </a:lnSpc>
                        <a:spcAft>
                          <a:spcPts val="1000"/>
                        </a:spcAft>
                      </a:pPr>
                      <a:r>
                        <a:rPr lang="en-IN" sz="1200">
                          <a:effectLst/>
                        </a:rPr>
                        <a:t> </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Train Accuracy</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Test Accuracy</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89876226"/>
                  </a:ext>
                </a:extLst>
              </a:tr>
              <a:tr h="428749">
                <a:tc>
                  <a:txBody>
                    <a:bodyPr/>
                    <a:lstStyle/>
                    <a:p>
                      <a:pPr algn="ctr">
                        <a:lnSpc>
                          <a:spcPct val="115000"/>
                        </a:lnSpc>
                        <a:spcAft>
                          <a:spcPts val="1000"/>
                        </a:spcAft>
                      </a:pPr>
                      <a:r>
                        <a:rPr lang="en-IN" sz="1200">
                          <a:effectLst/>
                        </a:rPr>
                        <a:t>Logistic Regression</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94.25</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86.21</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257613671"/>
                  </a:ext>
                </a:extLst>
              </a:tr>
              <a:tr h="403701">
                <a:tc>
                  <a:txBody>
                    <a:bodyPr/>
                    <a:lstStyle/>
                    <a:p>
                      <a:pPr algn="ctr">
                        <a:lnSpc>
                          <a:spcPct val="115000"/>
                        </a:lnSpc>
                        <a:spcAft>
                          <a:spcPts val="1000"/>
                        </a:spcAft>
                      </a:pPr>
                      <a:r>
                        <a:rPr lang="en-IN" sz="1200">
                          <a:effectLst/>
                        </a:rPr>
                        <a:t>Random Forest Classifier</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dirty="0">
                          <a:effectLst/>
                        </a:rPr>
                        <a:t>100</a:t>
                      </a:r>
                      <a:endParaRPr lang="en-IN"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93.1</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581542374"/>
                  </a:ext>
                </a:extLst>
              </a:tr>
              <a:tr h="428749">
                <a:tc>
                  <a:txBody>
                    <a:bodyPr/>
                    <a:lstStyle/>
                    <a:p>
                      <a:pPr algn="ctr">
                        <a:lnSpc>
                          <a:spcPct val="115000"/>
                        </a:lnSpc>
                        <a:spcAft>
                          <a:spcPts val="1000"/>
                        </a:spcAft>
                      </a:pPr>
                      <a:r>
                        <a:rPr lang="en-IN" sz="1200">
                          <a:effectLst/>
                        </a:rPr>
                        <a:t>K-Nearest Neighbour</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91.95</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89.66</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793084596"/>
                  </a:ext>
                </a:extLst>
              </a:tr>
              <a:tr h="382848">
                <a:tc>
                  <a:txBody>
                    <a:bodyPr/>
                    <a:lstStyle/>
                    <a:p>
                      <a:pPr algn="ctr">
                        <a:lnSpc>
                          <a:spcPct val="115000"/>
                        </a:lnSpc>
                        <a:spcAft>
                          <a:spcPts val="1000"/>
                        </a:spcAft>
                      </a:pPr>
                      <a:r>
                        <a:rPr lang="en-IN" sz="1200">
                          <a:effectLst/>
                        </a:rPr>
                        <a:t>Support Vector Machine</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93.1</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93.1</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594676453"/>
                  </a:ext>
                </a:extLst>
              </a:tr>
              <a:tr h="428749">
                <a:tc>
                  <a:txBody>
                    <a:bodyPr/>
                    <a:lstStyle/>
                    <a:p>
                      <a:pPr algn="ctr">
                        <a:lnSpc>
                          <a:spcPct val="115000"/>
                        </a:lnSpc>
                        <a:spcAft>
                          <a:spcPts val="1000"/>
                        </a:spcAft>
                      </a:pPr>
                      <a:r>
                        <a:rPr lang="en-IN" sz="1200">
                          <a:effectLst/>
                        </a:rPr>
                        <a:t>Decision tree</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dirty="0">
                          <a:effectLst/>
                        </a:rPr>
                        <a:t>89.66</a:t>
                      </a:r>
                      <a:endParaRPr lang="en-IN"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067372890"/>
                  </a:ext>
                </a:extLst>
              </a:tr>
            </a:tbl>
          </a:graphicData>
        </a:graphic>
      </p:graphicFrame>
    </p:spTree>
    <p:extLst>
      <p:ext uri="{BB962C8B-B14F-4D97-AF65-F5344CB8AC3E}">
        <p14:creationId xmlns:p14="http://schemas.microsoft.com/office/powerpoint/2010/main" val="3991833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9566F480-251C-467B-A7D1-5CADF54D867D}" type="slidenum">
              <a:rPr lang="en-US" sz="1400" b="1" i="1" strike="noStrike" spc="-1">
                <a:solidFill>
                  <a:srgbClr val="404040"/>
                </a:solidFill>
                <a:latin typeface="Corbel"/>
                <a:ea typeface="DejaVu Sans"/>
              </a:rPr>
              <a:t>43</a:t>
            </a:fld>
            <a:endParaRPr lang="en-US" sz="1400" b="0" strike="noStrike" spc="-1">
              <a:latin typeface="Arial"/>
            </a:endParaRPr>
          </a:p>
        </p:txBody>
      </p:sp>
      <p:sp>
        <p:nvSpPr>
          <p:cNvPr id="752" name="CustomShape 2"/>
          <p:cNvSpPr/>
          <p:nvPr/>
        </p:nvSpPr>
        <p:spPr>
          <a:xfrm>
            <a:off x="10970160" y="5863084"/>
            <a:ext cx="1099800" cy="50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53" name="CustomShape 3"/>
          <p:cNvSpPr/>
          <p:nvPr/>
        </p:nvSpPr>
        <p:spPr>
          <a:xfrm>
            <a:off x="122040" y="111600"/>
            <a:ext cx="10968840" cy="6608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54"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Accuracies of Classifiers Used in Dataset 3</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FC583AD4-19DB-4F00-A473-1AB2FB6E56D5}"/>
              </a:ext>
            </a:extLst>
          </p:cNvPr>
          <p:cNvGraphicFramePr>
            <a:graphicFrameLocks noGrp="1"/>
          </p:cNvGraphicFramePr>
          <p:nvPr>
            <p:extLst>
              <p:ext uri="{D42A27DB-BD31-4B8C-83A1-F6EECF244321}">
                <p14:modId xmlns:p14="http://schemas.microsoft.com/office/powerpoint/2010/main" val="3919196603"/>
              </p:ext>
            </p:extLst>
          </p:nvPr>
        </p:nvGraphicFramePr>
        <p:xfrm>
          <a:off x="2327565" y="2152073"/>
          <a:ext cx="7666179" cy="3472870"/>
        </p:xfrm>
        <a:graphic>
          <a:graphicData uri="http://schemas.openxmlformats.org/drawingml/2006/table">
            <a:tbl>
              <a:tblPr firstRow="1" firstCol="1" bandRow="1">
                <a:tableStyleId>{F5AB1C69-6EDB-4FF4-983F-18BD219EF322}</a:tableStyleId>
              </a:tblPr>
              <a:tblGrid>
                <a:gridCol w="3048540">
                  <a:extLst>
                    <a:ext uri="{9D8B030D-6E8A-4147-A177-3AD203B41FA5}">
                      <a16:colId xmlns:a16="http://schemas.microsoft.com/office/drawing/2014/main" val="3377653548"/>
                    </a:ext>
                  </a:extLst>
                </a:gridCol>
                <a:gridCol w="2241572">
                  <a:extLst>
                    <a:ext uri="{9D8B030D-6E8A-4147-A177-3AD203B41FA5}">
                      <a16:colId xmlns:a16="http://schemas.microsoft.com/office/drawing/2014/main" val="2610604483"/>
                    </a:ext>
                  </a:extLst>
                </a:gridCol>
                <a:gridCol w="2376067">
                  <a:extLst>
                    <a:ext uri="{9D8B030D-6E8A-4147-A177-3AD203B41FA5}">
                      <a16:colId xmlns:a16="http://schemas.microsoft.com/office/drawing/2014/main" val="1014148741"/>
                    </a:ext>
                  </a:extLst>
                </a:gridCol>
              </a:tblGrid>
              <a:tr h="725664">
                <a:tc>
                  <a:txBody>
                    <a:bodyPr/>
                    <a:lstStyle/>
                    <a:p>
                      <a:pPr algn="ctr">
                        <a:lnSpc>
                          <a:spcPct val="115000"/>
                        </a:lnSpc>
                        <a:spcAft>
                          <a:spcPts val="1000"/>
                        </a:spcAft>
                      </a:pPr>
                      <a:r>
                        <a:rPr lang="en-IN" sz="1200">
                          <a:effectLst/>
                        </a:rPr>
                        <a:t> </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Train Accuracy</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Test Accuracy</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321091233"/>
                  </a:ext>
                </a:extLst>
              </a:tr>
              <a:tr h="496505">
                <a:tc>
                  <a:txBody>
                    <a:bodyPr/>
                    <a:lstStyle/>
                    <a:p>
                      <a:pPr algn="ctr">
                        <a:lnSpc>
                          <a:spcPct val="115000"/>
                        </a:lnSpc>
                        <a:spcAft>
                          <a:spcPts val="1000"/>
                        </a:spcAft>
                      </a:pPr>
                      <a:r>
                        <a:rPr lang="en-IN" sz="1200">
                          <a:effectLst/>
                        </a:rPr>
                        <a:t>Logistic Regression</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81.59</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83.82</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597122044"/>
                  </a:ext>
                </a:extLst>
              </a:tr>
              <a:tr h="525271">
                <a:tc>
                  <a:txBody>
                    <a:bodyPr/>
                    <a:lstStyle/>
                    <a:p>
                      <a:pPr algn="ctr">
                        <a:lnSpc>
                          <a:spcPct val="115000"/>
                        </a:lnSpc>
                        <a:spcAft>
                          <a:spcPts val="1000"/>
                        </a:spcAft>
                      </a:pPr>
                      <a:r>
                        <a:rPr lang="en-IN" sz="1200">
                          <a:effectLst/>
                        </a:rPr>
                        <a:t>Random Forest Classifier</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82.35</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644802839"/>
                  </a:ext>
                </a:extLst>
              </a:tr>
              <a:tr h="496505">
                <a:tc>
                  <a:txBody>
                    <a:bodyPr/>
                    <a:lstStyle/>
                    <a:p>
                      <a:pPr algn="ctr">
                        <a:lnSpc>
                          <a:spcPct val="115000"/>
                        </a:lnSpc>
                        <a:spcAft>
                          <a:spcPts val="1000"/>
                        </a:spcAft>
                      </a:pPr>
                      <a:r>
                        <a:rPr lang="en-IN" sz="1200">
                          <a:effectLst/>
                        </a:rPr>
                        <a:t>K-Nearest Neighbour</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85.57</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82.35</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212411536"/>
                  </a:ext>
                </a:extLst>
              </a:tr>
              <a:tr h="732420">
                <a:tc>
                  <a:txBody>
                    <a:bodyPr/>
                    <a:lstStyle/>
                    <a:p>
                      <a:pPr algn="ctr">
                        <a:lnSpc>
                          <a:spcPct val="115000"/>
                        </a:lnSpc>
                        <a:spcAft>
                          <a:spcPts val="1000"/>
                        </a:spcAft>
                      </a:pPr>
                      <a:r>
                        <a:rPr lang="en-IN" sz="1200">
                          <a:effectLst/>
                        </a:rPr>
                        <a:t>Support Vector Machine</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86.57</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85.29</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885391779"/>
                  </a:ext>
                </a:extLst>
              </a:tr>
              <a:tr h="496505">
                <a:tc>
                  <a:txBody>
                    <a:bodyPr/>
                    <a:lstStyle/>
                    <a:p>
                      <a:pPr algn="ctr">
                        <a:lnSpc>
                          <a:spcPct val="115000"/>
                        </a:lnSpc>
                        <a:spcAft>
                          <a:spcPts val="1000"/>
                        </a:spcAft>
                      </a:pPr>
                      <a:r>
                        <a:rPr lang="en-IN" sz="1200">
                          <a:effectLst/>
                        </a:rPr>
                        <a:t>Decision tree</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dirty="0">
                          <a:effectLst/>
                        </a:rPr>
                        <a:t>77.94</a:t>
                      </a:r>
                      <a:endParaRPr lang="en-IN"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65431063"/>
                  </a:ext>
                </a:extLst>
              </a:tr>
            </a:tbl>
          </a:graphicData>
        </a:graphic>
      </p:graphicFrame>
    </p:spTree>
    <p:extLst>
      <p:ext uri="{BB962C8B-B14F-4D97-AF65-F5344CB8AC3E}">
        <p14:creationId xmlns:p14="http://schemas.microsoft.com/office/powerpoint/2010/main" val="2818808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9566F480-251C-467B-A7D1-5CADF54D867D}" type="slidenum">
              <a:rPr lang="en-US" sz="1400" b="1" i="1" strike="noStrike" spc="-1">
                <a:solidFill>
                  <a:srgbClr val="404040"/>
                </a:solidFill>
                <a:latin typeface="Corbel"/>
                <a:ea typeface="DejaVu Sans"/>
              </a:rPr>
              <a:t>44</a:t>
            </a:fld>
            <a:endParaRPr lang="en-US" sz="1400" b="0" strike="noStrike" spc="-1">
              <a:latin typeface="Arial"/>
            </a:endParaRPr>
          </a:p>
        </p:txBody>
      </p:sp>
      <p:sp>
        <p:nvSpPr>
          <p:cNvPr id="752" name="CustomShape 2"/>
          <p:cNvSpPr/>
          <p:nvPr/>
        </p:nvSpPr>
        <p:spPr>
          <a:xfrm>
            <a:off x="10953720" y="5789192"/>
            <a:ext cx="1099800" cy="50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53" name="CustomShape 3"/>
          <p:cNvSpPr/>
          <p:nvPr/>
        </p:nvSpPr>
        <p:spPr>
          <a:xfrm>
            <a:off x="122040" y="111600"/>
            <a:ext cx="10968840" cy="6608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754"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Accuracies of Classifiers Used in Dataset 4</a:t>
            </a:r>
            <a:endParaRPr lang="en-US" sz="3200" b="0" strike="noStrike" spc="-1" dirty="0">
              <a:latin typeface="Arial"/>
            </a:endParaRPr>
          </a:p>
        </p:txBody>
      </p:sp>
      <p:graphicFrame>
        <p:nvGraphicFramePr>
          <p:cNvPr id="2" name="Table 1">
            <a:extLst>
              <a:ext uri="{FF2B5EF4-FFF2-40B4-BE49-F238E27FC236}">
                <a16:creationId xmlns:a16="http://schemas.microsoft.com/office/drawing/2014/main" id="{2C70B8CF-8A33-4BB7-8CFE-680E89E200C4}"/>
              </a:ext>
            </a:extLst>
          </p:cNvPr>
          <p:cNvGraphicFramePr>
            <a:graphicFrameLocks noGrp="1"/>
          </p:cNvGraphicFramePr>
          <p:nvPr>
            <p:extLst>
              <p:ext uri="{D42A27DB-BD31-4B8C-83A1-F6EECF244321}">
                <p14:modId xmlns:p14="http://schemas.microsoft.com/office/powerpoint/2010/main" val="3134321767"/>
              </p:ext>
            </p:extLst>
          </p:nvPr>
        </p:nvGraphicFramePr>
        <p:xfrm>
          <a:off x="2005098" y="2190736"/>
          <a:ext cx="7342100" cy="3110938"/>
        </p:xfrm>
        <a:graphic>
          <a:graphicData uri="http://schemas.openxmlformats.org/drawingml/2006/table">
            <a:tbl>
              <a:tblPr firstRow="1" firstCol="1" bandRow="1">
                <a:tableStyleId>{5C22544A-7EE6-4342-B048-85BDC9FD1C3A}</a:tableStyleId>
              </a:tblPr>
              <a:tblGrid>
                <a:gridCol w="2919721">
                  <a:extLst>
                    <a:ext uri="{9D8B030D-6E8A-4147-A177-3AD203B41FA5}">
                      <a16:colId xmlns:a16="http://schemas.microsoft.com/office/drawing/2014/main" val="137516640"/>
                    </a:ext>
                  </a:extLst>
                </a:gridCol>
                <a:gridCol w="2146778">
                  <a:extLst>
                    <a:ext uri="{9D8B030D-6E8A-4147-A177-3AD203B41FA5}">
                      <a16:colId xmlns:a16="http://schemas.microsoft.com/office/drawing/2014/main" val="2830255914"/>
                    </a:ext>
                  </a:extLst>
                </a:gridCol>
                <a:gridCol w="2275601">
                  <a:extLst>
                    <a:ext uri="{9D8B030D-6E8A-4147-A177-3AD203B41FA5}">
                      <a16:colId xmlns:a16="http://schemas.microsoft.com/office/drawing/2014/main" val="3360317088"/>
                    </a:ext>
                  </a:extLst>
                </a:gridCol>
              </a:tblGrid>
              <a:tr h="722895">
                <a:tc>
                  <a:txBody>
                    <a:bodyPr/>
                    <a:lstStyle/>
                    <a:p>
                      <a:pPr algn="ctr">
                        <a:lnSpc>
                          <a:spcPct val="115000"/>
                        </a:lnSpc>
                        <a:spcAft>
                          <a:spcPts val="1000"/>
                        </a:spcAft>
                      </a:pPr>
                      <a:r>
                        <a:rPr lang="en-IN" sz="1200">
                          <a:effectLst/>
                        </a:rPr>
                        <a:t> </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Train Accuracy</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Test Accuracy</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950657655"/>
                  </a:ext>
                </a:extLst>
              </a:tr>
              <a:tr h="494421">
                <a:tc>
                  <a:txBody>
                    <a:bodyPr/>
                    <a:lstStyle/>
                    <a:p>
                      <a:pPr algn="ctr">
                        <a:lnSpc>
                          <a:spcPct val="115000"/>
                        </a:lnSpc>
                        <a:spcAft>
                          <a:spcPts val="1000"/>
                        </a:spcAft>
                      </a:pPr>
                      <a:r>
                        <a:rPr lang="en-IN" sz="1200">
                          <a:effectLst/>
                        </a:rPr>
                        <a:t>Logistic Regression</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83.78</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72</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620139292"/>
                  </a:ext>
                </a:extLst>
              </a:tr>
              <a:tr h="410359">
                <a:tc>
                  <a:txBody>
                    <a:bodyPr/>
                    <a:lstStyle/>
                    <a:p>
                      <a:pPr algn="ctr">
                        <a:lnSpc>
                          <a:spcPct val="115000"/>
                        </a:lnSpc>
                        <a:spcAft>
                          <a:spcPts val="1000"/>
                        </a:spcAft>
                      </a:pPr>
                      <a:r>
                        <a:rPr lang="en-IN" sz="1200">
                          <a:effectLst/>
                        </a:rPr>
                        <a:t>Random Forest Classifier</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68</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249469630"/>
                  </a:ext>
                </a:extLst>
              </a:tr>
              <a:tr h="494421">
                <a:tc>
                  <a:txBody>
                    <a:bodyPr/>
                    <a:lstStyle/>
                    <a:p>
                      <a:pPr algn="ctr">
                        <a:lnSpc>
                          <a:spcPct val="115000"/>
                        </a:lnSpc>
                        <a:spcAft>
                          <a:spcPts val="1000"/>
                        </a:spcAft>
                      </a:pPr>
                      <a:r>
                        <a:rPr lang="en-IN" sz="1200">
                          <a:effectLst/>
                        </a:rPr>
                        <a:t>K-Nearest Neighbour</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83.78</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64</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2713948"/>
                  </a:ext>
                </a:extLst>
              </a:tr>
              <a:tr h="494421">
                <a:tc>
                  <a:txBody>
                    <a:bodyPr/>
                    <a:lstStyle/>
                    <a:p>
                      <a:pPr algn="ctr">
                        <a:lnSpc>
                          <a:spcPct val="115000"/>
                        </a:lnSpc>
                        <a:spcAft>
                          <a:spcPts val="1000"/>
                        </a:spcAft>
                      </a:pPr>
                      <a:r>
                        <a:rPr lang="en-IN" sz="1200">
                          <a:effectLst/>
                        </a:rPr>
                        <a:t>Support Vector Machine</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83.78</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64</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870018927"/>
                  </a:ext>
                </a:extLst>
              </a:tr>
              <a:tr h="494421">
                <a:tc>
                  <a:txBody>
                    <a:bodyPr/>
                    <a:lstStyle/>
                    <a:p>
                      <a:pPr algn="ctr">
                        <a:lnSpc>
                          <a:spcPct val="115000"/>
                        </a:lnSpc>
                        <a:spcAft>
                          <a:spcPts val="1000"/>
                        </a:spcAft>
                      </a:pPr>
                      <a:r>
                        <a:rPr lang="en-IN" sz="1200">
                          <a:effectLst/>
                        </a:rPr>
                        <a:t>Decision tree</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a:effectLst/>
                        </a:rPr>
                        <a:t>100</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1000"/>
                        </a:spcAft>
                      </a:pPr>
                      <a:r>
                        <a:rPr lang="en-IN" sz="1200" dirty="0">
                          <a:effectLst/>
                        </a:rPr>
                        <a:t>80</a:t>
                      </a:r>
                      <a:endParaRPr lang="en-IN" sz="11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080256362"/>
                  </a:ext>
                </a:extLst>
              </a:tr>
            </a:tbl>
          </a:graphicData>
        </a:graphic>
      </p:graphicFrame>
    </p:spTree>
    <p:extLst>
      <p:ext uri="{BB962C8B-B14F-4D97-AF65-F5344CB8AC3E}">
        <p14:creationId xmlns:p14="http://schemas.microsoft.com/office/powerpoint/2010/main" val="2880364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CustomShape 1"/>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dirty="0">
                <a:solidFill>
                  <a:srgbClr val="404040"/>
                </a:solidFill>
                <a:latin typeface="Corbel"/>
                <a:ea typeface="DejaVu Sans"/>
              </a:rPr>
              <a:t>Project Strategy</a:t>
            </a:r>
            <a:endParaRPr lang="en-US" sz="3200" b="1" strike="noStrike" spc="-1" dirty="0">
              <a:latin typeface="Arial"/>
            </a:endParaRPr>
          </a:p>
        </p:txBody>
      </p:sp>
      <p:sp>
        <p:nvSpPr>
          <p:cNvPr id="797" name="CustomShape 2"/>
          <p:cNvSpPr/>
          <p:nvPr/>
        </p:nvSpPr>
        <p:spPr>
          <a:xfrm>
            <a:off x="431640" y="1008000"/>
            <a:ext cx="10143360" cy="251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spcBef>
                <a:spcPts val="1001"/>
              </a:spcBef>
            </a:pPr>
            <a:r>
              <a:rPr lang="en-US" sz="1800" b="0" strike="noStrike" spc="-1" dirty="0">
                <a:solidFill>
                  <a:srgbClr val="404040"/>
                </a:solidFill>
                <a:latin typeface="Corbel"/>
                <a:ea typeface="DejaVu Sans"/>
              </a:rPr>
              <a:t>How will we have scaled our project</a:t>
            </a:r>
            <a:endParaRPr lang="en-US" sz="1800" b="0" strike="noStrike" spc="-1" dirty="0">
              <a:latin typeface="Arial"/>
            </a:endParaRPr>
          </a:p>
        </p:txBody>
      </p:sp>
      <p:sp>
        <p:nvSpPr>
          <p:cNvPr id="798" name="CustomShape 3"/>
          <p:cNvSpPr/>
          <p:nvPr/>
        </p:nvSpPr>
        <p:spPr>
          <a:xfrm>
            <a:off x="432000" y="1728000"/>
            <a:ext cx="4590360" cy="719280"/>
          </a:xfrm>
          <a:prstGeom prst="rect">
            <a:avLst/>
          </a:prstGeom>
          <a:solidFill>
            <a:srgbClr val="ED7D31"/>
          </a:solidFill>
          <a:ln w="28440">
            <a:solidFill>
              <a:srgbClr val="31B0C1"/>
            </a:solidFill>
            <a:round/>
          </a:ln>
        </p:spPr>
        <p:style>
          <a:lnRef idx="0">
            <a:scrgbClr r="0" g="0" b="0"/>
          </a:lnRef>
          <a:fillRef idx="0">
            <a:scrgbClr r="0" g="0" b="0"/>
          </a:fillRef>
          <a:effectRef idx="0">
            <a:scrgbClr r="0" g="0" b="0"/>
          </a:effectRef>
          <a:fontRef idx="minor"/>
        </p:style>
        <p:txBody>
          <a:bodyPr lIns="108000" tIns="36000" rIns="108000" bIns="36000" anchor="ctr">
            <a:noAutofit/>
          </a:bodyPr>
          <a:lstStyle/>
          <a:p>
            <a:pPr algn="ctr">
              <a:lnSpc>
                <a:spcPct val="90000"/>
              </a:lnSpc>
              <a:spcBef>
                <a:spcPts val="1001"/>
              </a:spcBef>
            </a:pPr>
            <a:r>
              <a:rPr lang="en-US" sz="1800" b="0" strike="noStrike" spc="-1" dirty="0">
                <a:solidFill>
                  <a:srgbClr val="FFFFFF"/>
                </a:solidFill>
                <a:latin typeface="Corbel"/>
                <a:ea typeface="DejaVu Sans"/>
              </a:rPr>
              <a:t>Phase </a:t>
            </a:r>
            <a:r>
              <a:rPr lang="en-US" sz="2400" b="1" strike="noStrike" spc="-1" dirty="0">
                <a:solidFill>
                  <a:srgbClr val="FFFFFF"/>
                </a:solidFill>
                <a:latin typeface="Corbel"/>
                <a:ea typeface="DejaVu Sans"/>
              </a:rPr>
              <a:t>1</a:t>
            </a:r>
            <a:br>
              <a:rPr dirty="0"/>
            </a:br>
            <a:r>
              <a:rPr lang="en-US" sz="1400" b="0" strike="noStrike" spc="-1" dirty="0">
                <a:solidFill>
                  <a:srgbClr val="FFFFFF"/>
                </a:solidFill>
                <a:latin typeface="Corbel"/>
                <a:ea typeface="DejaVu Sans"/>
              </a:rPr>
              <a:t>2020</a:t>
            </a:r>
            <a:endParaRPr lang="en-US" sz="1400" b="0" strike="noStrike" spc="-1" dirty="0">
              <a:latin typeface="Arial"/>
            </a:endParaRPr>
          </a:p>
        </p:txBody>
      </p:sp>
      <p:sp>
        <p:nvSpPr>
          <p:cNvPr id="799" name="CustomShape 4"/>
          <p:cNvSpPr/>
          <p:nvPr/>
        </p:nvSpPr>
        <p:spPr>
          <a:xfrm>
            <a:off x="432000" y="2448000"/>
            <a:ext cx="4590360" cy="3849120"/>
          </a:xfrm>
          <a:prstGeom prst="rect">
            <a:avLst/>
          </a:prstGeom>
          <a:solidFill>
            <a:srgbClr val="FFFFFF"/>
          </a:solidFill>
          <a:ln>
            <a:solidFill>
              <a:srgbClr val="D9D9D9"/>
            </a:solidFill>
          </a:ln>
        </p:spPr>
        <p:style>
          <a:lnRef idx="0">
            <a:scrgbClr r="0" g="0" b="0"/>
          </a:lnRef>
          <a:fillRef idx="0">
            <a:scrgbClr r="0" g="0" b="0"/>
          </a:fillRef>
          <a:effectRef idx="0">
            <a:scrgbClr r="0" g="0" b="0"/>
          </a:effectRef>
          <a:fontRef idx="minor"/>
        </p:style>
        <p:txBody>
          <a:bodyPr lIns="136800" tIns="252000" rIns="136800" bIns="0">
            <a:noAutofit/>
          </a:bodyPr>
          <a:lstStyle/>
          <a:p>
            <a:pPr marL="266760" indent="-266040">
              <a:lnSpc>
                <a:spcPct val="90000"/>
              </a:lnSpc>
              <a:spcBef>
                <a:spcPts val="1001"/>
              </a:spcBef>
              <a:buClr>
                <a:srgbClr val="939393"/>
              </a:buClr>
              <a:buFont typeface="Arial"/>
              <a:buChar char="•"/>
            </a:pPr>
            <a:r>
              <a:rPr lang="en-US" sz="1800" b="0" strike="noStrike" spc="-1">
                <a:solidFill>
                  <a:srgbClr val="404040"/>
                </a:solidFill>
                <a:latin typeface="Corbel"/>
                <a:ea typeface="DejaVu Sans"/>
              </a:rPr>
              <a:t>Currently due to the increase in pollution and unhealthy lifestyle practices there is a huge chances for cardiac arrest in a person and may be also a common problem in future. So we have build a project using machine learning and algorithm to predict the possibility of cardiac arrest.</a:t>
            </a:r>
            <a:endParaRPr lang="en-US" sz="1800" b="0" strike="noStrike" spc="-1">
              <a:latin typeface="Arial"/>
            </a:endParaRPr>
          </a:p>
          <a:p>
            <a:pPr marL="266760" indent="-266040">
              <a:lnSpc>
                <a:spcPct val="90000"/>
              </a:lnSpc>
              <a:spcBef>
                <a:spcPts val="1001"/>
              </a:spcBef>
              <a:buClr>
                <a:srgbClr val="939393"/>
              </a:buClr>
              <a:buFont typeface="Arial"/>
              <a:buChar char="•"/>
            </a:pPr>
            <a:r>
              <a:rPr lang="en-US" sz="1800" b="0" strike="noStrike" spc="-1">
                <a:solidFill>
                  <a:srgbClr val="404040"/>
                </a:solidFill>
                <a:latin typeface="Corbel"/>
                <a:ea typeface="DejaVu Sans"/>
              </a:rPr>
              <a:t>In phase 1 we have predicted cardiac arrest using machine learning using limited data and classifiers.</a:t>
            </a:r>
            <a:endParaRPr lang="en-US" sz="1800" b="0" strike="noStrike" spc="-1">
              <a:latin typeface="Arial"/>
            </a:endParaRPr>
          </a:p>
          <a:p>
            <a:pPr marL="266760" indent="-266040">
              <a:lnSpc>
                <a:spcPct val="90000"/>
              </a:lnSpc>
              <a:spcBef>
                <a:spcPts val="1001"/>
              </a:spcBef>
              <a:buClr>
                <a:srgbClr val="939393"/>
              </a:buClr>
              <a:buFont typeface="Arial"/>
              <a:buChar char="•"/>
            </a:pPr>
            <a:r>
              <a:rPr lang="en-US" sz="1800" b="0" strike="noStrike" spc="-1">
                <a:solidFill>
                  <a:srgbClr val="404040"/>
                </a:solidFill>
                <a:latin typeface="Corbel"/>
                <a:ea typeface="DejaVu Sans"/>
              </a:rPr>
              <a:t>In this phase we have predicted whether a person is going to have cardiac arrest or not.</a:t>
            </a:r>
            <a:endParaRPr lang="en-US" sz="1800" b="0" strike="noStrike" spc="-1">
              <a:latin typeface="Arial"/>
            </a:endParaRPr>
          </a:p>
          <a:p>
            <a:pPr>
              <a:lnSpc>
                <a:spcPct val="90000"/>
              </a:lnSpc>
              <a:spcBef>
                <a:spcPts val="1001"/>
              </a:spcBef>
            </a:pPr>
            <a:endParaRPr lang="en-US" sz="1800" b="0" strike="noStrike" spc="-1">
              <a:latin typeface="Arial"/>
            </a:endParaRPr>
          </a:p>
        </p:txBody>
      </p:sp>
      <p:sp>
        <p:nvSpPr>
          <p:cNvPr id="800" name="CustomShape 5"/>
          <p:cNvSpPr/>
          <p:nvPr/>
        </p:nvSpPr>
        <p:spPr>
          <a:xfrm>
            <a:off x="6801480" y="1803960"/>
            <a:ext cx="3772800" cy="719280"/>
          </a:xfrm>
          <a:prstGeom prst="rect">
            <a:avLst/>
          </a:prstGeom>
          <a:solidFill>
            <a:srgbClr val="ED7D31"/>
          </a:solidFill>
          <a:ln w="28440">
            <a:solidFill>
              <a:srgbClr val="CB488B"/>
            </a:solidFill>
            <a:round/>
          </a:ln>
        </p:spPr>
        <p:style>
          <a:lnRef idx="0">
            <a:scrgbClr r="0" g="0" b="0"/>
          </a:lnRef>
          <a:fillRef idx="0">
            <a:scrgbClr r="0" g="0" b="0"/>
          </a:fillRef>
          <a:effectRef idx="0">
            <a:scrgbClr r="0" g="0" b="0"/>
          </a:effectRef>
          <a:fontRef idx="minor"/>
        </p:style>
        <p:txBody>
          <a:bodyPr lIns="108000" tIns="36000" rIns="108000" bIns="36000" anchor="ctr">
            <a:noAutofit/>
          </a:bodyPr>
          <a:lstStyle/>
          <a:p>
            <a:pPr algn="ctr">
              <a:lnSpc>
                <a:spcPct val="90000"/>
              </a:lnSpc>
              <a:spcBef>
                <a:spcPts val="1001"/>
              </a:spcBef>
            </a:pPr>
            <a:r>
              <a:rPr lang="en-US" sz="1800" b="0" strike="noStrike" spc="-1">
                <a:solidFill>
                  <a:srgbClr val="FFFFFF"/>
                </a:solidFill>
                <a:latin typeface="Corbel"/>
                <a:ea typeface="DejaVu Sans"/>
              </a:rPr>
              <a:t>Phase </a:t>
            </a:r>
            <a:r>
              <a:rPr lang="en-US" sz="2400" b="1" strike="noStrike" spc="-1">
                <a:solidFill>
                  <a:srgbClr val="FFFFFF"/>
                </a:solidFill>
                <a:latin typeface="Corbel"/>
                <a:ea typeface="DejaVu Sans"/>
              </a:rPr>
              <a:t>2</a:t>
            </a:r>
            <a:br/>
            <a:r>
              <a:rPr lang="en-US" sz="1400" b="0" strike="noStrike" spc="-1">
                <a:solidFill>
                  <a:srgbClr val="FFFFFF"/>
                </a:solidFill>
                <a:latin typeface="Corbel"/>
                <a:ea typeface="DejaVu Sans"/>
              </a:rPr>
              <a:t>2021</a:t>
            </a:r>
            <a:endParaRPr lang="en-US" sz="1400" b="0" strike="noStrike" spc="-1">
              <a:latin typeface="Arial"/>
            </a:endParaRPr>
          </a:p>
        </p:txBody>
      </p:sp>
      <p:sp>
        <p:nvSpPr>
          <p:cNvPr id="801" name="CustomShape 6"/>
          <p:cNvSpPr/>
          <p:nvPr/>
        </p:nvSpPr>
        <p:spPr>
          <a:xfrm>
            <a:off x="6801480" y="2523960"/>
            <a:ext cx="3772800" cy="3605760"/>
          </a:xfrm>
          <a:prstGeom prst="rect">
            <a:avLst/>
          </a:prstGeom>
          <a:solidFill>
            <a:srgbClr val="FFFFFF"/>
          </a:solidFill>
          <a:ln>
            <a:solidFill>
              <a:srgbClr val="D9D9D9"/>
            </a:solidFill>
          </a:ln>
        </p:spPr>
        <p:style>
          <a:lnRef idx="0">
            <a:scrgbClr r="0" g="0" b="0"/>
          </a:lnRef>
          <a:fillRef idx="0">
            <a:scrgbClr r="0" g="0" b="0"/>
          </a:fillRef>
          <a:effectRef idx="0">
            <a:scrgbClr r="0" g="0" b="0"/>
          </a:effectRef>
          <a:fontRef idx="minor"/>
        </p:style>
        <p:txBody>
          <a:bodyPr lIns="136800" tIns="252000" rIns="136800" bIns="0">
            <a:noAutofit/>
          </a:bodyPr>
          <a:lstStyle/>
          <a:p>
            <a:pPr marL="266760" indent="-266040">
              <a:lnSpc>
                <a:spcPct val="90000"/>
              </a:lnSpc>
              <a:spcBef>
                <a:spcPts val="1001"/>
              </a:spcBef>
              <a:buClr>
                <a:srgbClr val="939393"/>
              </a:buClr>
              <a:buFont typeface="Arial"/>
              <a:buChar char="•"/>
            </a:pPr>
            <a:r>
              <a:rPr lang="en-US" sz="1800" b="0" strike="noStrike" spc="-1" dirty="0">
                <a:solidFill>
                  <a:srgbClr val="404040"/>
                </a:solidFill>
                <a:latin typeface="Corbel"/>
                <a:ea typeface="DejaVu Sans"/>
              </a:rPr>
              <a:t>In phase 2 we used in total four datasets and 5 classifiers.</a:t>
            </a:r>
            <a:endParaRPr lang="en-US" sz="1800" b="0" strike="noStrike" spc="-1" dirty="0">
              <a:latin typeface="Arial"/>
            </a:endParaRPr>
          </a:p>
          <a:p>
            <a:pPr marL="266760" indent="-266040">
              <a:lnSpc>
                <a:spcPct val="90000"/>
              </a:lnSpc>
              <a:spcBef>
                <a:spcPts val="1001"/>
              </a:spcBef>
              <a:buClr>
                <a:srgbClr val="939393"/>
              </a:buClr>
              <a:buFont typeface="Arial"/>
              <a:buChar char="•"/>
            </a:pPr>
            <a:r>
              <a:rPr lang="en-US" sz="1800" b="0" strike="noStrike" spc="-1" dirty="0">
                <a:solidFill>
                  <a:srgbClr val="404040"/>
                </a:solidFill>
                <a:latin typeface="Corbel"/>
                <a:ea typeface="DejaVu Sans"/>
              </a:rPr>
              <a:t>In phase 2 we store the result of all classifiers in pickle files making it more portable.</a:t>
            </a:r>
            <a:endParaRPr lang="en-US" sz="1800" b="0" strike="noStrike" spc="-1" dirty="0">
              <a:latin typeface="Arial"/>
            </a:endParaRPr>
          </a:p>
          <a:p>
            <a:pPr>
              <a:lnSpc>
                <a:spcPct val="90000"/>
              </a:lnSpc>
              <a:spcBef>
                <a:spcPts val="1001"/>
              </a:spcBef>
            </a:pPr>
            <a:endParaRPr lang="en-US" sz="1800" b="0" strike="noStrike" spc="-1" dirty="0">
              <a:latin typeface="Arial"/>
            </a:endParaRPr>
          </a:p>
        </p:txBody>
      </p:sp>
      <p:sp>
        <p:nvSpPr>
          <p:cNvPr id="802" name="CustomShape 7"/>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AC04C16E-8F30-4B31-B857-8FB744A9198E}" type="slidenum">
              <a:rPr lang="en-US" sz="1400" b="1" i="1" strike="noStrike" spc="-1">
                <a:solidFill>
                  <a:srgbClr val="404040"/>
                </a:solidFill>
                <a:latin typeface="Corbel"/>
                <a:ea typeface="DejaVu Sans"/>
              </a:rPr>
              <a:t>45</a:t>
            </a:fld>
            <a:endParaRPr lang="en-US" sz="1400" b="0" strike="noStrike" spc="-1">
              <a:latin typeface="Arial"/>
            </a:endParaRPr>
          </a:p>
        </p:txBody>
      </p:sp>
      <p:sp>
        <p:nvSpPr>
          <p:cNvPr id="803" name="CustomShape 8"/>
          <p:cNvSpPr/>
          <p:nvPr/>
        </p:nvSpPr>
        <p:spPr>
          <a:xfrm>
            <a:off x="5281200" y="3159360"/>
            <a:ext cx="1261440" cy="1081080"/>
          </a:xfrm>
          <a:prstGeom prst="rightArrow">
            <a:avLst>
              <a:gd name="adj1" fmla="val 50000"/>
              <a:gd name="adj2" fmla="val 5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p:style>
      </p:sp>
      <p:sp>
        <p:nvSpPr>
          <p:cNvPr id="804" name="CustomShape 9"/>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CustomShape 1"/>
          <p:cNvSpPr/>
          <p:nvPr/>
        </p:nvSpPr>
        <p:spPr>
          <a:xfrm>
            <a:off x="246240" y="601200"/>
            <a:ext cx="4810320" cy="53290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16000" indent="-214920">
              <a:lnSpc>
                <a:spcPct val="90000"/>
              </a:lnSpc>
              <a:spcBef>
                <a:spcPts val="1001"/>
              </a:spcBef>
              <a:buClr>
                <a:srgbClr val="000000"/>
              </a:buClr>
              <a:buSzPct val="45000"/>
              <a:buFont typeface="Wingdings" charset="2"/>
              <a:buChar char=""/>
            </a:pPr>
            <a:r>
              <a:rPr lang="en-US" sz="2000" b="1" strike="noStrike" spc="-1" dirty="0">
                <a:solidFill>
                  <a:srgbClr val="404040"/>
                </a:solidFill>
                <a:latin typeface="Arial"/>
                <a:ea typeface="DejaVu Sans"/>
              </a:rPr>
              <a:t> </a:t>
            </a:r>
            <a:r>
              <a:rPr lang="en-US" sz="2000" strike="noStrike" spc="-1" dirty="0">
                <a:solidFill>
                  <a:srgbClr val="404040"/>
                </a:solidFill>
                <a:latin typeface="Arial"/>
                <a:ea typeface="DejaVu Sans"/>
              </a:rPr>
              <a:t>In this presentation we have summarized state of art techniques and available methods for prediction of this disease.</a:t>
            </a:r>
            <a:endParaRPr lang="en-US" sz="2000" strike="noStrike" spc="-1" dirty="0">
              <a:latin typeface="Arial"/>
            </a:endParaRPr>
          </a:p>
          <a:p>
            <a:pPr marL="360">
              <a:lnSpc>
                <a:spcPct val="90000"/>
              </a:lnSpc>
              <a:spcBef>
                <a:spcPts val="1001"/>
              </a:spcBef>
            </a:pPr>
            <a:endParaRPr lang="en-US" sz="2000" strike="noStrike" spc="-1" dirty="0">
              <a:latin typeface="Arial"/>
            </a:endParaRPr>
          </a:p>
          <a:p>
            <a:pPr marL="216000" indent="-214920">
              <a:lnSpc>
                <a:spcPct val="90000"/>
              </a:lnSpc>
              <a:spcBef>
                <a:spcPts val="1001"/>
              </a:spcBef>
              <a:buClr>
                <a:srgbClr val="000000"/>
              </a:buClr>
              <a:buSzPct val="45000"/>
              <a:buFont typeface="Wingdings" charset="2"/>
              <a:buChar char=""/>
            </a:pPr>
            <a:r>
              <a:rPr lang="en-US" sz="2000" strike="noStrike" spc="-1" dirty="0">
                <a:solidFill>
                  <a:srgbClr val="404040"/>
                </a:solidFill>
                <a:latin typeface="Arial"/>
                <a:ea typeface="DejaVu Sans"/>
              </a:rPr>
              <a:t>Some methods of machine learning has been discussed and analytical comparison has been done for finding out best available algorithm for medical dataset. </a:t>
            </a:r>
            <a:endParaRPr lang="en-US" sz="2000" strike="noStrike" spc="-1" dirty="0">
              <a:latin typeface="Arial"/>
            </a:endParaRPr>
          </a:p>
          <a:p>
            <a:pPr marL="360">
              <a:lnSpc>
                <a:spcPct val="90000"/>
              </a:lnSpc>
              <a:spcBef>
                <a:spcPts val="1001"/>
              </a:spcBef>
            </a:pPr>
            <a:endParaRPr lang="en-US" sz="2000" strike="noStrike" spc="-1" dirty="0">
              <a:latin typeface="Arial"/>
            </a:endParaRPr>
          </a:p>
          <a:p>
            <a:pPr marL="216000" indent="-214920">
              <a:lnSpc>
                <a:spcPct val="90000"/>
              </a:lnSpc>
              <a:spcBef>
                <a:spcPts val="1001"/>
              </a:spcBef>
              <a:buClr>
                <a:srgbClr val="000000"/>
              </a:buClr>
              <a:buSzPct val="45000"/>
              <a:buFont typeface="Wingdings" charset="2"/>
              <a:buChar char=""/>
            </a:pPr>
            <a:r>
              <a:rPr lang="en-US" sz="2000" strike="noStrike" spc="-1" dirty="0">
                <a:solidFill>
                  <a:srgbClr val="404040"/>
                </a:solidFill>
                <a:latin typeface="Arial"/>
                <a:ea typeface="DejaVu Sans"/>
              </a:rPr>
              <a:t>In future our aim is to carry forward the work of temporal medical dataset, where dataset varies with time and retraining of dataset is required.</a:t>
            </a:r>
            <a:endParaRPr lang="en-US" sz="2000" strike="noStrike" spc="-1" dirty="0">
              <a:latin typeface="Arial"/>
            </a:endParaRPr>
          </a:p>
        </p:txBody>
      </p:sp>
      <p:sp>
        <p:nvSpPr>
          <p:cNvPr id="806" name="CustomShape 2"/>
          <p:cNvSpPr/>
          <p:nvPr/>
        </p:nvSpPr>
        <p:spPr>
          <a:xfrm>
            <a:off x="5718240" y="2709000"/>
            <a:ext cx="4094640" cy="719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6000" b="1" strike="noStrike" spc="-151">
                <a:solidFill>
                  <a:srgbClr val="FFFFFF"/>
                </a:solidFill>
                <a:latin typeface="Corbel"/>
                <a:ea typeface="DejaVu Sans"/>
              </a:rPr>
              <a:t>Summary</a:t>
            </a:r>
            <a:endParaRPr lang="en-US" sz="6000" b="0" strike="noStrike" spc="-1">
              <a:latin typeface="Arial"/>
            </a:endParaRPr>
          </a:p>
        </p:txBody>
      </p:sp>
      <p:sp>
        <p:nvSpPr>
          <p:cNvPr id="807" name="CustomShape 3"/>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3193E8A7-2FBA-40A6-9270-987B7DEE5ACD}" type="slidenum">
              <a:rPr lang="en-US" sz="1400" b="1" i="1" strike="noStrike" spc="-1">
                <a:solidFill>
                  <a:srgbClr val="404040"/>
                </a:solidFill>
                <a:latin typeface="Corbel"/>
                <a:ea typeface="DejaVu Sans"/>
              </a:rPr>
              <a:t>46</a:t>
            </a:fld>
            <a:endParaRPr lang="en-US" sz="1400" b="0" strike="noStrike" spc="-1">
              <a:latin typeface="Arial"/>
            </a:endParaRPr>
          </a:p>
        </p:txBody>
      </p:sp>
      <p:sp>
        <p:nvSpPr>
          <p:cNvPr id="808" name="CustomShape 4"/>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809" name="Picture 9"/>
          <p:cNvPicPr/>
          <p:nvPr/>
        </p:nvPicPr>
        <p:blipFill>
          <a:blip r:embed="rId3"/>
          <a:srcRect l="21271" r="21271"/>
          <a:stretch/>
        </p:blipFill>
        <p:spPr>
          <a:xfrm>
            <a:off x="5277600" y="7200"/>
            <a:ext cx="5675760" cy="6828480"/>
          </a:xfrm>
          <a:prstGeom prst="rect">
            <a:avLst/>
          </a:prstGeom>
          <a:ln>
            <a:noFill/>
          </a:ln>
        </p:spPr>
      </p:pic>
      <p:sp>
        <p:nvSpPr>
          <p:cNvPr id="810" name="CustomShape 5"/>
          <p:cNvSpPr/>
          <p:nvPr/>
        </p:nvSpPr>
        <p:spPr>
          <a:xfrm>
            <a:off x="6176520" y="3257640"/>
            <a:ext cx="433836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800" b="1" strike="noStrike" spc="-1">
                <a:solidFill>
                  <a:srgbClr val="F2F2F2"/>
                </a:solidFill>
                <a:latin typeface="Corbel"/>
                <a:ea typeface="DejaVu Sans"/>
              </a:rPr>
              <a:t>SUMMARY</a:t>
            </a:r>
            <a:endParaRPr lang="en-US" sz="48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 name="Picture Placeholder 16"/>
          <p:cNvPicPr/>
          <p:nvPr/>
        </p:nvPicPr>
        <p:blipFill>
          <a:blip r:embed="rId3"/>
          <a:srcRect t="4343" b="4343"/>
          <a:stretch/>
        </p:blipFill>
        <p:spPr>
          <a:xfrm>
            <a:off x="136440" y="136440"/>
            <a:ext cx="10816920" cy="6584400"/>
          </a:xfrm>
          <a:prstGeom prst="rect">
            <a:avLst/>
          </a:prstGeom>
          <a:ln>
            <a:noFill/>
          </a:ln>
        </p:spPr>
      </p:pic>
      <p:sp>
        <p:nvSpPr>
          <p:cNvPr id="812" name="CustomShape 1"/>
          <p:cNvSpPr/>
          <p:nvPr/>
        </p:nvSpPr>
        <p:spPr>
          <a:xfrm>
            <a:off x="3128760" y="378720"/>
            <a:ext cx="4308480" cy="1667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9600" b="0" strike="noStrike" spc="-151">
                <a:solidFill>
                  <a:srgbClr val="6A6010"/>
                </a:solidFill>
                <a:latin typeface="Corbel"/>
                <a:ea typeface="DejaVu Sans"/>
              </a:rPr>
              <a:t>Thank </a:t>
            </a:r>
            <a:endParaRPr lang="en-US" sz="9600" b="0" strike="noStrike" spc="-1">
              <a:latin typeface="Arial"/>
            </a:endParaRPr>
          </a:p>
        </p:txBody>
      </p:sp>
      <p:sp>
        <p:nvSpPr>
          <p:cNvPr id="813"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16C5D856-304D-4B2D-A922-4AE415D609CF}" type="slidenum">
              <a:rPr lang="en-US" sz="1400" b="0" strike="noStrike" spc="-1">
                <a:solidFill>
                  <a:srgbClr val="404040"/>
                </a:solidFill>
                <a:latin typeface="Corbel"/>
                <a:ea typeface="DejaVu Sans"/>
              </a:rPr>
              <a:t>47</a:t>
            </a:fld>
            <a:endParaRPr lang="en-US" sz="1400" b="0" strike="noStrike" spc="-1">
              <a:latin typeface="Arial"/>
            </a:endParaRPr>
          </a:p>
        </p:txBody>
      </p:sp>
      <p:sp>
        <p:nvSpPr>
          <p:cNvPr id="814"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815" name="CustomShape 4"/>
          <p:cNvSpPr/>
          <p:nvPr/>
        </p:nvSpPr>
        <p:spPr>
          <a:xfrm>
            <a:off x="4738680" y="5236200"/>
            <a:ext cx="3173760" cy="109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600" b="1" strike="noStrike" spc="-1">
                <a:solidFill>
                  <a:srgbClr val="6A6010"/>
                </a:solidFill>
                <a:latin typeface="Corbel"/>
                <a:ea typeface="DejaVu Sans"/>
              </a:rPr>
              <a:t>YOU</a:t>
            </a:r>
            <a:endParaRPr lang="en-US" sz="6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2" name="Picture Placeholder 27" descr="A picture containing text, indoor, monitor, black&#10;&#10;Description automatically generated"/>
          <p:cNvPicPr/>
          <p:nvPr/>
        </p:nvPicPr>
        <p:blipFill>
          <a:blip r:embed="rId3"/>
          <a:stretch/>
        </p:blipFill>
        <p:spPr>
          <a:xfrm>
            <a:off x="6640920" y="1440"/>
            <a:ext cx="4528080" cy="6854400"/>
          </a:xfrm>
          <a:prstGeom prst="rect">
            <a:avLst/>
          </a:prstGeom>
          <a:ln>
            <a:noFill/>
          </a:ln>
        </p:spPr>
      </p:pic>
      <p:sp>
        <p:nvSpPr>
          <p:cNvPr id="633" name="CustomShape 1"/>
          <p:cNvSpPr/>
          <p:nvPr/>
        </p:nvSpPr>
        <p:spPr>
          <a:xfrm>
            <a:off x="6866640" y="2997720"/>
            <a:ext cx="3862440" cy="1190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5400" b="1" strike="noStrike" spc="-151">
                <a:solidFill>
                  <a:srgbClr val="FFFFFF"/>
                </a:solidFill>
                <a:latin typeface="Corbel"/>
                <a:ea typeface="DejaVu Sans"/>
              </a:rPr>
              <a:t>MOTIVATION</a:t>
            </a:r>
            <a:endParaRPr lang="en-US" sz="5400" b="0" strike="noStrike" spc="-1">
              <a:latin typeface="Arial"/>
            </a:endParaRPr>
          </a:p>
        </p:txBody>
      </p:sp>
      <p:sp>
        <p:nvSpPr>
          <p:cNvPr id="634"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72C959D8-E6DC-4B80-BE9F-B3556F1CB058}" type="slidenum">
              <a:rPr lang="en-US" sz="1400" b="0" strike="noStrike" spc="-1">
                <a:solidFill>
                  <a:srgbClr val="404040"/>
                </a:solidFill>
                <a:latin typeface="Corbel"/>
                <a:ea typeface="DejaVu Sans"/>
              </a:rPr>
              <a:t>5</a:t>
            </a:fld>
            <a:endParaRPr lang="en-US" sz="1400" b="0" strike="noStrike" spc="-1">
              <a:latin typeface="Arial"/>
            </a:endParaRPr>
          </a:p>
        </p:txBody>
      </p:sp>
      <p:sp>
        <p:nvSpPr>
          <p:cNvPr id="635"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36" name="CustomShape 4"/>
          <p:cNvSpPr/>
          <p:nvPr/>
        </p:nvSpPr>
        <p:spPr>
          <a:xfrm>
            <a:off x="160560" y="136440"/>
            <a:ext cx="6255360" cy="64612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90000"/>
              </a:lnSpc>
              <a:spcBef>
                <a:spcPts val="1001"/>
              </a:spcBef>
            </a:pPr>
            <a:endParaRPr lang="en-US" sz="1800" b="0" strike="noStrike" spc="-1" dirty="0">
              <a:latin typeface="Arial"/>
            </a:endParaRPr>
          </a:p>
          <a:p>
            <a:pPr marL="343080" indent="-341640">
              <a:lnSpc>
                <a:spcPct val="90000"/>
              </a:lnSpc>
              <a:spcBef>
                <a:spcPts val="1001"/>
              </a:spcBef>
              <a:buClr>
                <a:srgbClr val="000000"/>
              </a:buClr>
              <a:buFont typeface="Arial"/>
              <a:buChar char="•"/>
            </a:pPr>
            <a:r>
              <a:rPr lang="en-US" sz="2000" b="1" strike="noStrike" spc="-1" dirty="0">
                <a:solidFill>
                  <a:srgbClr val="000000"/>
                </a:solidFill>
                <a:latin typeface="Arial"/>
                <a:ea typeface="DejaVu Sans"/>
              </a:rPr>
              <a:t> </a:t>
            </a:r>
            <a:r>
              <a:rPr lang="en-US" sz="2000" strike="noStrike" spc="-1" dirty="0">
                <a:solidFill>
                  <a:srgbClr val="000000"/>
                </a:solidFill>
                <a:latin typeface="Arial"/>
                <a:ea typeface="DejaVu Sans"/>
              </a:rPr>
              <a:t>In nowadays due to irregular eating habits, poor diet, smoking, pollution and stress cardiac arrest is seeming to happen even for the person in his/her 20’s.</a:t>
            </a:r>
            <a:endParaRPr lang="en-US" sz="2000" strike="noStrike" spc="-1" dirty="0">
              <a:latin typeface="Arial"/>
            </a:endParaRPr>
          </a:p>
          <a:p>
            <a:pPr marL="720">
              <a:lnSpc>
                <a:spcPct val="90000"/>
              </a:lnSpc>
              <a:spcBef>
                <a:spcPts val="1001"/>
              </a:spcBef>
            </a:pPr>
            <a:endParaRPr lang="en-US" sz="2000" strike="noStrike" spc="-1" dirty="0">
              <a:latin typeface="Arial"/>
            </a:endParaRPr>
          </a:p>
          <a:p>
            <a:pPr marL="343080" indent="-341640">
              <a:lnSpc>
                <a:spcPct val="90000"/>
              </a:lnSpc>
              <a:spcBef>
                <a:spcPts val="1001"/>
              </a:spcBef>
              <a:buClr>
                <a:srgbClr val="000000"/>
              </a:buClr>
              <a:buFont typeface="Arial"/>
              <a:buChar char="•"/>
            </a:pPr>
            <a:r>
              <a:rPr lang="en-US" sz="2000" strike="noStrike" spc="-1" dirty="0">
                <a:solidFill>
                  <a:srgbClr val="000000"/>
                </a:solidFill>
                <a:latin typeface="Arial"/>
                <a:ea typeface="DejaVu Sans"/>
              </a:rPr>
              <a:t>Most of the cardiac arrest are silent and Unpredictable because of which many life’s are lost every year.</a:t>
            </a:r>
            <a:endParaRPr lang="en-US" sz="2000" strike="noStrike" spc="-1" dirty="0">
              <a:latin typeface="Arial"/>
            </a:endParaRPr>
          </a:p>
          <a:p>
            <a:pPr marL="720">
              <a:lnSpc>
                <a:spcPct val="90000"/>
              </a:lnSpc>
              <a:spcBef>
                <a:spcPts val="1001"/>
              </a:spcBef>
            </a:pPr>
            <a:endParaRPr lang="en-US" sz="2000" strike="noStrike" spc="-1" dirty="0">
              <a:latin typeface="Arial"/>
            </a:endParaRPr>
          </a:p>
          <a:p>
            <a:pPr marL="343080" indent="-341640">
              <a:lnSpc>
                <a:spcPct val="90000"/>
              </a:lnSpc>
              <a:spcBef>
                <a:spcPts val="1001"/>
              </a:spcBef>
              <a:buClr>
                <a:srgbClr val="000000"/>
              </a:buClr>
              <a:buFont typeface="Arial"/>
              <a:buChar char="•"/>
            </a:pPr>
            <a:r>
              <a:rPr lang="en-US" sz="2000" strike="noStrike" spc="-1" dirty="0">
                <a:solidFill>
                  <a:srgbClr val="000000"/>
                </a:solidFill>
                <a:latin typeface="Arial"/>
                <a:ea typeface="DejaVu Sans"/>
              </a:rPr>
              <a:t>It is impractical for a common man to frequently undergo costly tests  and thus there needs to be a system in place which is handy and  reliable.</a:t>
            </a:r>
            <a:endParaRPr lang="en-US" sz="2000" strike="noStrike" spc="-1" dirty="0">
              <a:latin typeface="Arial"/>
            </a:endParaRPr>
          </a:p>
          <a:p>
            <a:pPr marL="720">
              <a:lnSpc>
                <a:spcPct val="90000"/>
              </a:lnSpc>
              <a:spcBef>
                <a:spcPts val="1001"/>
              </a:spcBef>
            </a:pPr>
            <a:endParaRPr lang="en-US" sz="2000" strike="noStrike" spc="-1" dirty="0">
              <a:latin typeface="Arial"/>
            </a:endParaRPr>
          </a:p>
          <a:p>
            <a:pPr marL="343080" indent="-341640">
              <a:lnSpc>
                <a:spcPct val="90000"/>
              </a:lnSpc>
              <a:spcBef>
                <a:spcPts val="1001"/>
              </a:spcBef>
              <a:buClr>
                <a:srgbClr val="000000"/>
              </a:buClr>
              <a:buFont typeface="Arial"/>
              <a:buChar char="•"/>
            </a:pPr>
            <a:r>
              <a:rPr lang="en-US" sz="2000" strike="noStrike" spc="-1" dirty="0">
                <a:solidFill>
                  <a:srgbClr val="000000"/>
                </a:solidFill>
                <a:latin typeface="Arial"/>
                <a:ea typeface="DejaVu Sans"/>
              </a:rPr>
              <a:t> So we decided to make a project on prediction of cardiac arrest before it happens and by which many life’s can be saved.</a:t>
            </a:r>
            <a:endParaRPr lang="en-US" sz="2000" strike="noStrike" spc="-1" dirty="0">
              <a:latin typeface="Arial"/>
            </a:endParaRPr>
          </a:p>
          <a:p>
            <a:pPr algn="ctr">
              <a:lnSpc>
                <a:spcPct val="100000"/>
              </a:lnSpc>
            </a:pPr>
            <a:endParaRPr lang="en-US" sz="20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 name="Picture Placeholder 7"/>
          <p:cNvPicPr/>
          <p:nvPr/>
        </p:nvPicPr>
        <p:blipFill>
          <a:blip r:embed="rId3"/>
          <a:stretch/>
        </p:blipFill>
        <p:spPr>
          <a:xfrm>
            <a:off x="-69654" y="0"/>
            <a:ext cx="11161254" cy="6858000"/>
          </a:xfrm>
          <a:prstGeom prst="rect">
            <a:avLst/>
          </a:prstGeom>
          <a:ln>
            <a:noFill/>
          </a:ln>
        </p:spPr>
      </p:pic>
      <p:sp>
        <p:nvSpPr>
          <p:cNvPr id="638" name="CustomShape 1"/>
          <p:cNvSpPr/>
          <p:nvPr/>
        </p:nvSpPr>
        <p:spPr>
          <a:xfrm>
            <a:off x="2138400" y="2721600"/>
            <a:ext cx="6335640" cy="1783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8800" b="1" strike="noStrike" spc="-151" dirty="0">
                <a:solidFill>
                  <a:srgbClr val="FFFFFF"/>
                </a:solidFill>
                <a:latin typeface="Corbel"/>
                <a:ea typeface="DejaVu Sans"/>
              </a:rPr>
              <a:t>Flow Charts</a:t>
            </a:r>
            <a:endParaRPr lang="en-US" sz="8800" b="0" strike="noStrike" spc="-1" dirty="0">
              <a:latin typeface="Arial"/>
            </a:endParaRPr>
          </a:p>
        </p:txBody>
      </p:sp>
      <p:sp>
        <p:nvSpPr>
          <p:cNvPr id="639"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C34650BF-A6C0-4F53-A3BC-85656429FB71}" type="slidenum">
              <a:rPr lang="en-US" sz="1400" b="0" strike="noStrike" spc="-1">
                <a:solidFill>
                  <a:srgbClr val="404040"/>
                </a:solidFill>
                <a:latin typeface="Corbel"/>
                <a:ea typeface="DejaVu Sans"/>
              </a:rPr>
              <a:t>6</a:t>
            </a:fld>
            <a:endParaRPr lang="en-US" sz="1400" b="0" strike="noStrike" spc="-1">
              <a:latin typeface="Arial"/>
            </a:endParaRPr>
          </a:p>
        </p:txBody>
      </p:sp>
      <p:sp>
        <p:nvSpPr>
          <p:cNvPr id="640"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CustomShape 1"/>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a:solidFill>
                  <a:srgbClr val="404040"/>
                </a:solidFill>
                <a:latin typeface="Corbel"/>
                <a:ea typeface="DejaVu Sans"/>
              </a:rPr>
              <a:t>About ML</a:t>
            </a:r>
            <a:endParaRPr lang="en-US" sz="3200" b="0" strike="noStrike" spc="-1">
              <a:latin typeface="Arial"/>
            </a:endParaRPr>
          </a:p>
        </p:txBody>
      </p:sp>
      <p:sp>
        <p:nvSpPr>
          <p:cNvPr id="642"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B9C752BD-FD79-4D8E-B92D-7EF50731BC10}" type="slidenum">
              <a:rPr lang="en-US" sz="1400" b="1" i="1" strike="noStrike" spc="-1">
                <a:solidFill>
                  <a:srgbClr val="404040"/>
                </a:solidFill>
                <a:latin typeface="Corbel"/>
                <a:ea typeface="DejaVu Sans"/>
              </a:rPr>
              <a:t>7</a:t>
            </a:fld>
            <a:endParaRPr lang="en-US" sz="1400" b="0" strike="noStrike" spc="-1">
              <a:latin typeface="Arial"/>
            </a:endParaRPr>
          </a:p>
        </p:txBody>
      </p:sp>
      <p:pic>
        <p:nvPicPr>
          <p:cNvPr id="643" name="Content Placeholder 3" descr="Image result for machine learning algorithms used knn ,decision tree ,vm"/>
          <p:cNvPicPr/>
          <p:nvPr/>
        </p:nvPicPr>
        <p:blipFill>
          <a:blip r:embed="rId3"/>
          <a:srcRect l="3937" t="2686" r="5386" b="2976"/>
          <a:stretch/>
        </p:blipFill>
        <p:spPr>
          <a:xfrm>
            <a:off x="1762200" y="1055160"/>
            <a:ext cx="8812440" cy="5370120"/>
          </a:xfrm>
          <a:prstGeom prst="rect">
            <a:avLst/>
          </a:prstGeom>
          <a:ln w="190440" cap="rnd">
            <a:solidFill>
              <a:srgbClr val="FFFFFF"/>
            </a:solidFill>
            <a:round/>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44"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D5F14747-3EAF-44BE-AC93-F2D0E27FFF67}" type="slidenum">
              <a:rPr lang="en-US" sz="1400" b="1" i="1" strike="noStrike" spc="-1">
                <a:solidFill>
                  <a:srgbClr val="404040"/>
                </a:solidFill>
                <a:latin typeface="Corbel"/>
                <a:ea typeface="DejaVu Sans"/>
              </a:rPr>
              <a:t>8</a:t>
            </a:fld>
            <a:endParaRPr lang="en-US" sz="1400" b="0" strike="noStrike" spc="-1">
              <a:latin typeface="Arial"/>
            </a:endParaRPr>
          </a:p>
        </p:txBody>
      </p:sp>
      <p:sp>
        <p:nvSpPr>
          <p:cNvPr id="646" name="CustomShape 2"/>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47" name="CustomShape 3"/>
          <p:cNvSpPr/>
          <p:nvPr/>
        </p:nvSpPr>
        <p:spPr>
          <a:xfrm>
            <a:off x="140760" y="131760"/>
            <a:ext cx="10881360" cy="658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648" name="CustomShape 4"/>
          <p:cNvSpPr/>
          <p:nvPr/>
        </p:nvSpPr>
        <p:spPr>
          <a:xfrm>
            <a:off x="432000" y="432000"/>
            <a:ext cx="10142640" cy="431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2400" b="1" strike="noStrike" spc="-151">
                <a:solidFill>
                  <a:srgbClr val="0D0D0D"/>
                </a:solidFill>
                <a:latin typeface="Corbel"/>
                <a:ea typeface="Times New Roman"/>
              </a:rPr>
              <a:t>Flowchart of ML model for Cardiac Arrest Prediction</a:t>
            </a:r>
            <a:endParaRPr lang="en-US" sz="2400" b="0" strike="noStrike" spc="-1">
              <a:latin typeface="Arial"/>
            </a:endParaRPr>
          </a:p>
        </p:txBody>
      </p:sp>
      <p:pic>
        <p:nvPicPr>
          <p:cNvPr id="649" name="Picture 10"/>
          <p:cNvPicPr/>
          <p:nvPr/>
        </p:nvPicPr>
        <p:blipFill>
          <a:blip r:embed="rId2"/>
          <a:srcRect l="5773" r="3683" b="3321"/>
          <a:stretch/>
        </p:blipFill>
        <p:spPr>
          <a:xfrm>
            <a:off x="1755000" y="987120"/>
            <a:ext cx="8525160" cy="560088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432000" y="226080"/>
            <a:ext cx="1642320" cy="2199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2400" b="1" strike="noStrike" spc="-151">
                <a:solidFill>
                  <a:srgbClr val="0D0D0D"/>
                </a:solidFill>
                <a:latin typeface="Times New Roman"/>
                <a:ea typeface="Times New Roman"/>
              </a:rPr>
              <a:t>Flow Chart showing Proposed Methodology</a:t>
            </a:r>
            <a:endParaRPr lang="en-US" sz="2400" b="0" strike="noStrike" spc="-1">
              <a:latin typeface="Arial"/>
            </a:endParaRPr>
          </a:p>
        </p:txBody>
      </p:sp>
      <p:sp>
        <p:nvSpPr>
          <p:cNvPr id="651" name="CustomShape 2"/>
          <p:cNvSpPr/>
          <p:nvPr/>
        </p:nvSpPr>
        <p:spPr>
          <a:xfrm>
            <a:off x="11091600" y="6456240"/>
            <a:ext cx="961920" cy="263520"/>
          </a:xfrm>
          <a:prstGeom prst="rect">
            <a:avLst/>
          </a:prstGeom>
          <a:noFill/>
          <a:ln w="3240">
            <a:solidFill>
              <a:srgbClr val="F2F2F2"/>
            </a:solidFill>
            <a:round/>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1400" b="0" strike="noStrike" spc="-1">
                <a:solidFill>
                  <a:srgbClr val="404040"/>
                </a:solidFill>
                <a:latin typeface="Corbel"/>
                <a:ea typeface="DejaVu Sans"/>
              </a:rPr>
              <a:t>page </a:t>
            </a:r>
            <a:fld id="{F2BD82FF-1006-477C-A476-AA6D2B095D1F}" type="slidenum">
              <a:rPr lang="en-US" sz="1400" b="1" i="1" strike="noStrike" spc="-1">
                <a:solidFill>
                  <a:srgbClr val="404040"/>
                </a:solidFill>
                <a:latin typeface="Corbel"/>
                <a:ea typeface="DejaVu Sans"/>
              </a:rPr>
              <a:t>9</a:t>
            </a:fld>
            <a:endParaRPr lang="en-US" sz="1400" b="0" strike="noStrike" spc="-1">
              <a:latin typeface="Arial"/>
            </a:endParaRPr>
          </a:p>
        </p:txBody>
      </p:sp>
      <p:pic>
        <p:nvPicPr>
          <p:cNvPr id="652" name="Diagram 1"/>
          <p:cNvPicPr/>
          <p:nvPr/>
        </p:nvPicPr>
        <p:blipFill>
          <a:blip r:embed="rId2"/>
          <a:srcRect l="-5076" r="-3704"/>
          <a:stretch/>
        </p:blipFill>
        <p:spPr>
          <a:xfrm>
            <a:off x="4051440" y="169560"/>
            <a:ext cx="6604200" cy="6518160"/>
          </a:xfrm>
          <a:prstGeom prst="rect">
            <a:avLst/>
          </a:prstGeom>
          <a:ln>
            <a:noFill/>
          </a:ln>
        </p:spPr>
      </p:pic>
      <p:sp>
        <p:nvSpPr>
          <p:cNvPr id="653" name="CustomShape 3"/>
          <p:cNvSpPr/>
          <p:nvPr/>
        </p:nvSpPr>
        <p:spPr>
          <a:xfrm>
            <a:off x="11022840" y="5692320"/>
            <a:ext cx="1099800" cy="643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Healthcare pitch deck</Template>
  <TotalTime>1709</TotalTime>
  <Words>3007</Words>
  <Application>Microsoft Office PowerPoint</Application>
  <PresentationFormat>Widescreen</PresentationFormat>
  <Paragraphs>1195</Paragraphs>
  <Slides>47</Slides>
  <Notes>25</Notes>
  <HiddenSlides>0</HiddenSlides>
  <MMClips>0</MMClips>
  <ScaleCrop>false</ScaleCrop>
  <HeadingPairs>
    <vt:vector size="6" baseType="variant">
      <vt:variant>
        <vt:lpstr>Fonts Used</vt:lpstr>
      </vt:variant>
      <vt:variant>
        <vt:i4>7</vt:i4>
      </vt:variant>
      <vt:variant>
        <vt:lpstr>Theme</vt:lpstr>
      </vt:variant>
      <vt:variant>
        <vt:i4>13</vt:i4>
      </vt:variant>
      <vt:variant>
        <vt:lpstr>Slide Titles</vt:lpstr>
      </vt:variant>
      <vt:variant>
        <vt:i4>47</vt:i4>
      </vt:variant>
    </vt:vector>
  </HeadingPairs>
  <TitlesOfParts>
    <vt:vector size="67" baseType="lpstr">
      <vt:lpstr>Arial</vt:lpstr>
      <vt:lpstr>Arial Black</vt:lpstr>
      <vt:lpstr>Calibri</vt:lpstr>
      <vt:lpstr>Corbel</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Cardiac Arrest Using Machine Learning</dc:title>
  <dc:subject/>
  <dc:creator>CrazzeyGammer</dc:creator>
  <dc:description/>
  <cp:lastModifiedBy>CrazzeyGammer 007</cp:lastModifiedBy>
  <cp:revision>1135</cp:revision>
  <dcterms:created xsi:type="dcterms:W3CDTF">2021-02-14T17:23:02Z</dcterms:created>
  <dcterms:modified xsi:type="dcterms:W3CDTF">2021-06-24T04:45:44Z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19</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39</vt:i4>
  </property>
</Properties>
</file>